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0" r:id="rId1"/>
  </p:sldMasterIdLst>
  <p:notesMasterIdLst>
    <p:notesMasterId r:id="rId22"/>
  </p:notesMasterIdLst>
  <p:sldIdLst>
    <p:sldId id="256" r:id="rId2"/>
    <p:sldId id="257" r:id="rId3"/>
    <p:sldId id="261" r:id="rId4"/>
    <p:sldId id="265" r:id="rId5"/>
    <p:sldId id="262" r:id="rId6"/>
    <p:sldId id="263" r:id="rId7"/>
    <p:sldId id="266" r:id="rId8"/>
    <p:sldId id="267" r:id="rId9"/>
    <p:sldId id="268" r:id="rId10"/>
    <p:sldId id="269" r:id="rId11"/>
    <p:sldId id="270" r:id="rId12"/>
    <p:sldId id="271" r:id="rId13"/>
    <p:sldId id="272" r:id="rId14"/>
    <p:sldId id="273" r:id="rId15"/>
    <p:sldId id="281" r:id="rId16"/>
    <p:sldId id="274" r:id="rId17"/>
    <p:sldId id="276" r:id="rId18"/>
    <p:sldId id="277" r:id="rId19"/>
    <p:sldId id="279"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9"/>
    <p:restoredTop sz="88198"/>
  </p:normalViewPr>
  <p:slideViewPr>
    <p:cSldViewPr snapToGrid="0" snapToObjects="1">
      <p:cViewPr>
        <p:scale>
          <a:sx n="100" d="100"/>
          <a:sy n="100" d="100"/>
        </p:scale>
        <p:origin x="2360" y="1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E4A00-04A6-0D4D-956F-680E16B420FF}" type="datetimeFigureOut">
              <a:rPr lang="en-US" smtClean="0"/>
              <a:t>8/5/20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40F92B-8AD7-5F4B-A564-5FD6C6ED3F1D}" type="slidenum">
              <a:rPr lang="en-US" smtClean="0"/>
              <a:t>‹#›</a:t>
            </a:fld>
            <a:endParaRPr lang="en-US"/>
          </a:p>
        </p:txBody>
      </p:sp>
    </p:spTree>
    <p:extLst>
      <p:ext uri="{BB962C8B-B14F-4D97-AF65-F5344CB8AC3E}">
        <p14:creationId xmlns:p14="http://schemas.microsoft.com/office/powerpoint/2010/main" val="1234793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gplot2.tidyverse.org/reference/geom_bar.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ggplot2.tidyverse.org/reference/stat_identity.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Generating visual display of your data </a:t>
            </a:r>
            <a:r>
              <a:rPr lang="en-US" dirty="0" err="1"/>
              <a:t>ia</a:t>
            </a:r>
            <a:r>
              <a:rPr lang="en-US" dirty="0"/>
              <a:t> a key step in the analytical </a:t>
            </a:r>
            <a:r>
              <a:rPr lang="en-US" dirty="0" err="1"/>
              <a:t>process.Data</a:t>
            </a:r>
            <a:r>
              <a:rPr lang="en-US" dirty="0"/>
              <a:t> visualization if done well, allows you to reveal patterns in your data and communicate insights to your audience.</a:t>
            </a:r>
          </a:p>
        </p:txBody>
      </p:sp>
      <p:sp>
        <p:nvSpPr>
          <p:cNvPr id="4" name="Slide Number Placeholder 3"/>
          <p:cNvSpPr>
            <a:spLocks noGrp="1"/>
          </p:cNvSpPr>
          <p:nvPr>
            <p:ph type="sldNum" sz="quarter" idx="5"/>
          </p:nvPr>
        </p:nvSpPr>
        <p:spPr/>
        <p:txBody>
          <a:bodyPr/>
          <a:lstStyle/>
          <a:p>
            <a:fld id="{1140F92B-8AD7-5F4B-A564-5FD6C6ED3F1D}" type="slidenum">
              <a:rPr lang="en-US" smtClean="0"/>
              <a:t>1</a:t>
            </a:fld>
            <a:endParaRPr lang="en-US"/>
          </a:p>
        </p:txBody>
      </p:sp>
    </p:spTree>
    <p:extLst>
      <p:ext uri="{BB962C8B-B14F-4D97-AF65-F5344CB8AC3E}">
        <p14:creationId xmlns:p14="http://schemas.microsoft.com/office/powerpoint/2010/main" val="2463320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t>
            </a:r>
            <a:r>
              <a:rPr lang="en-US" dirty="0" err="1"/>
              <a:t>colour</a:t>
            </a:r>
            <a:r>
              <a:rPr lang="en-US" dirty="0"/>
              <a:t> the bar chart using the color aesthetics or more usefully the fill.</a:t>
            </a:r>
          </a:p>
        </p:txBody>
      </p:sp>
      <p:sp>
        <p:nvSpPr>
          <p:cNvPr id="4" name="Slide Number Placeholder 3"/>
          <p:cNvSpPr>
            <a:spLocks noGrp="1"/>
          </p:cNvSpPr>
          <p:nvPr>
            <p:ph type="sldNum" sz="quarter" idx="5"/>
          </p:nvPr>
        </p:nvSpPr>
        <p:spPr/>
        <p:txBody>
          <a:bodyPr/>
          <a:lstStyle/>
          <a:p>
            <a:fld id="{1140F92B-8AD7-5F4B-A564-5FD6C6ED3F1D}" type="slidenum">
              <a:rPr lang="en-US" smtClean="0"/>
              <a:t>13</a:t>
            </a:fld>
            <a:endParaRPr lang="en-US"/>
          </a:p>
        </p:txBody>
      </p:sp>
    </p:spTree>
    <p:extLst>
      <p:ext uri="{BB962C8B-B14F-4D97-AF65-F5344CB8AC3E}">
        <p14:creationId xmlns:p14="http://schemas.microsoft.com/office/powerpoint/2010/main" val="1253112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use another variable in this case the clarity as a fill. Here the bars are automatically stacked and each </a:t>
            </a:r>
            <a:r>
              <a:rPr lang="en-US" dirty="0" err="1"/>
              <a:t>coloured</a:t>
            </a:r>
            <a:r>
              <a:rPr lang="en-US" dirty="0"/>
              <a:t> rectangle represents a combination of cut and clarity. </a:t>
            </a:r>
            <a:r>
              <a:rPr lang="en-US" dirty="0">
                <a:solidFill>
                  <a:srgbClr val="EBEBEB"/>
                </a:solidFill>
              </a:rPr>
              <a:t>The stacking is performed automatically by the position adjustment specified by the position argument.</a:t>
            </a:r>
          </a:p>
          <a:p>
            <a:endParaRPr lang="en-US" dirty="0"/>
          </a:p>
        </p:txBody>
      </p:sp>
      <p:sp>
        <p:nvSpPr>
          <p:cNvPr id="4" name="Slide Number Placeholder 3"/>
          <p:cNvSpPr>
            <a:spLocks noGrp="1"/>
          </p:cNvSpPr>
          <p:nvPr>
            <p:ph type="sldNum" sz="quarter" idx="5"/>
          </p:nvPr>
        </p:nvSpPr>
        <p:spPr/>
        <p:txBody>
          <a:bodyPr/>
          <a:lstStyle/>
          <a:p>
            <a:fld id="{1140F92B-8AD7-5F4B-A564-5FD6C6ED3F1D}" type="slidenum">
              <a:rPr lang="en-US" smtClean="0"/>
              <a:t>14</a:t>
            </a:fld>
            <a:endParaRPr lang="en-US"/>
          </a:p>
        </p:txBody>
      </p:sp>
    </p:spTree>
    <p:extLst>
      <p:ext uri="{BB962C8B-B14F-4D97-AF65-F5344CB8AC3E}">
        <p14:creationId xmlns:p14="http://schemas.microsoft.com/office/powerpoint/2010/main" val="3430534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possible to specify a plot’s coordinate system, </a:t>
            </a:r>
            <a:r>
              <a:rPr lang="en-US" dirty="0" err="1"/>
              <a:t>whch</a:t>
            </a:r>
            <a:r>
              <a:rPr lang="en-US" dirty="0"/>
              <a:t> is used to organize the geometric objects. </a:t>
            </a:r>
            <a:r>
              <a:rPr lang="en-US" dirty="0" err="1"/>
              <a:t>Coordinae</a:t>
            </a:r>
            <a:r>
              <a:rPr lang="en-US" dirty="0"/>
              <a:t> systems are specified with functions whose names </a:t>
            </a:r>
            <a:r>
              <a:rPr lang="en-US" dirty="0" err="1"/>
              <a:t>sart</a:t>
            </a:r>
            <a:r>
              <a:rPr lang="en-US" dirty="0"/>
              <a:t> with </a:t>
            </a:r>
            <a:r>
              <a:rPr lang="en-US" dirty="0" err="1"/>
              <a:t>coord</a:t>
            </a:r>
            <a:r>
              <a:rPr lang="en-US" dirty="0"/>
              <a:t>_ and are added to </a:t>
            </a:r>
            <a:r>
              <a:rPr lang="en-US" dirty="0" err="1"/>
              <a:t>ggplot</a:t>
            </a:r>
            <a:r>
              <a:rPr lang="en-US" dirty="0"/>
              <a:t>.</a:t>
            </a:r>
          </a:p>
        </p:txBody>
      </p:sp>
      <p:sp>
        <p:nvSpPr>
          <p:cNvPr id="4" name="Slide Number Placeholder 3"/>
          <p:cNvSpPr>
            <a:spLocks noGrp="1"/>
          </p:cNvSpPr>
          <p:nvPr>
            <p:ph type="sldNum" sz="quarter" idx="5"/>
          </p:nvPr>
        </p:nvSpPr>
        <p:spPr/>
        <p:txBody>
          <a:bodyPr/>
          <a:lstStyle/>
          <a:p>
            <a:fld id="{1140F92B-8AD7-5F4B-A564-5FD6C6ED3F1D}" type="slidenum">
              <a:rPr lang="en-US" smtClean="0"/>
              <a:t>16</a:t>
            </a:fld>
            <a:endParaRPr lang="en-US"/>
          </a:p>
        </p:txBody>
      </p:sp>
    </p:spTree>
    <p:extLst>
      <p:ext uri="{BB962C8B-B14F-4D97-AF65-F5344CB8AC3E}">
        <p14:creationId xmlns:p14="http://schemas.microsoft.com/office/powerpoint/2010/main" val="1225006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add additional variables is with aesthetics. Another way, particularly useful for categorical variables is to split your plot into facets, which make subplots that each display one subset of the data.</a:t>
            </a:r>
          </a:p>
        </p:txBody>
      </p:sp>
      <p:sp>
        <p:nvSpPr>
          <p:cNvPr id="4" name="Slide Number Placeholder 3"/>
          <p:cNvSpPr>
            <a:spLocks noGrp="1"/>
          </p:cNvSpPr>
          <p:nvPr>
            <p:ph type="sldNum" sz="quarter" idx="5"/>
          </p:nvPr>
        </p:nvSpPr>
        <p:spPr/>
        <p:txBody>
          <a:bodyPr/>
          <a:lstStyle/>
          <a:p>
            <a:fld id="{1140F92B-8AD7-5F4B-A564-5FD6C6ED3F1D}" type="slidenum">
              <a:rPr lang="en-US" smtClean="0"/>
              <a:t>19</a:t>
            </a:fld>
            <a:endParaRPr lang="en-US"/>
          </a:p>
        </p:txBody>
      </p:sp>
    </p:spTree>
    <p:extLst>
      <p:ext uri="{BB962C8B-B14F-4D97-AF65-F5344CB8AC3E}">
        <p14:creationId xmlns:p14="http://schemas.microsoft.com/office/powerpoint/2010/main" val="3786675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template for making graphs with ggplot2. plots are created by chaining together functions using the plus (+) sign. Each function modifies the plot </a:t>
            </a:r>
            <a:r>
              <a:rPr lang="en-US" dirty="0" err="1"/>
              <a:t>upto</a:t>
            </a:r>
            <a:r>
              <a:rPr lang="en-US" dirty="0"/>
              <a:t> that point. Here we can replace the bracketed sections with dataset, a </a:t>
            </a:r>
            <a:r>
              <a:rPr lang="en-US" dirty="0" err="1"/>
              <a:t>geom</a:t>
            </a:r>
            <a:r>
              <a:rPr lang="en-US" dirty="0"/>
              <a:t> function , mappings, position, coordinate functions and facet functions to create a full graph.</a:t>
            </a:r>
          </a:p>
        </p:txBody>
      </p:sp>
      <p:sp>
        <p:nvSpPr>
          <p:cNvPr id="4" name="Slide Number Placeholder 3"/>
          <p:cNvSpPr>
            <a:spLocks noGrp="1"/>
          </p:cNvSpPr>
          <p:nvPr>
            <p:ph type="sldNum" sz="quarter" idx="5"/>
          </p:nvPr>
        </p:nvSpPr>
        <p:spPr/>
        <p:txBody>
          <a:bodyPr/>
          <a:lstStyle/>
          <a:p>
            <a:fld id="{1140F92B-8AD7-5F4B-A564-5FD6C6ED3F1D}" type="slidenum">
              <a:rPr lang="en-US" smtClean="0"/>
              <a:t>3</a:t>
            </a:fld>
            <a:endParaRPr lang="en-US"/>
          </a:p>
        </p:txBody>
      </p:sp>
    </p:spTree>
    <p:extLst>
      <p:ext uri="{BB962C8B-B14F-4D97-AF65-F5344CB8AC3E}">
        <p14:creationId xmlns:p14="http://schemas.microsoft.com/office/powerpoint/2010/main" val="3070634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 function initializes the plot by creating a coordinate system to which we can add layers. We specifies the data source (</a:t>
            </a:r>
            <a:r>
              <a:rPr lang="en-US" dirty="0" err="1"/>
              <a:t>mtcars</a:t>
            </a:r>
            <a:r>
              <a:rPr lang="en-US" dirty="0"/>
              <a:t>) an variables (</a:t>
            </a:r>
            <a:r>
              <a:rPr lang="en-US" dirty="0" err="1"/>
              <a:t>wt</a:t>
            </a:r>
            <a:r>
              <a:rPr lang="en-US" dirty="0"/>
              <a:t>, mpg) to be used. The options in the  </a:t>
            </a:r>
            <a:r>
              <a:rPr lang="en-US" dirty="0" err="1"/>
              <a:t>aes</a:t>
            </a:r>
            <a:r>
              <a:rPr lang="en-US" dirty="0"/>
              <a:t>() function specify what role each variable will play. The labs function is optional and adds annotations(x-axis and title). If you want a quick simple graph there is a shortcut in ggplot2 called </a:t>
            </a:r>
            <a:r>
              <a:rPr lang="en-US" dirty="0" err="1"/>
              <a:t>qplot</a:t>
            </a:r>
            <a:r>
              <a:rPr lang="en-US" dirty="0"/>
              <a:t> which creates a quick simple plot.</a:t>
            </a:r>
          </a:p>
        </p:txBody>
      </p:sp>
      <p:sp>
        <p:nvSpPr>
          <p:cNvPr id="4" name="Slide Number Placeholder 3"/>
          <p:cNvSpPr>
            <a:spLocks noGrp="1"/>
          </p:cNvSpPr>
          <p:nvPr>
            <p:ph type="sldNum" sz="quarter" idx="5"/>
          </p:nvPr>
        </p:nvSpPr>
        <p:spPr/>
        <p:txBody>
          <a:bodyPr/>
          <a:lstStyle/>
          <a:p>
            <a:fld id="{1140F92B-8AD7-5F4B-A564-5FD6C6ED3F1D}" type="slidenum">
              <a:rPr lang="en-US" smtClean="0"/>
              <a:t>4</a:t>
            </a:fld>
            <a:endParaRPr lang="en-US"/>
          </a:p>
        </p:txBody>
      </p:sp>
    </p:spTree>
    <p:extLst>
      <p:ext uri="{BB962C8B-B14F-4D97-AF65-F5344CB8AC3E}">
        <p14:creationId xmlns:p14="http://schemas.microsoft.com/office/powerpoint/2010/main" val="1727456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base R graphics system, and then we have grid graphics system which is implemented through grid package, then we have lattice package and finally ggplot2.</a:t>
            </a:r>
          </a:p>
        </p:txBody>
      </p:sp>
      <p:sp>
        <p:nvSpPr>
          <p:cNvPr id="4" name="Slide Number Placeholder 3"/>
          <p:cNvSpPr>
            <a:spLocks noGrp="1"/>
          </p:cNvSpPr>
          <p:nvPr>
            <p:ph type="sldNum" sz="quarter" idx="5"/>
          </p:nvPr>
        </p:nvSpPr>
        <p:spPr/>
        <p:txBody>
          <a:bodyPr/>
          <a:lstStyle/>
          <a:p>
            <a:fld id="{1140F92B-8AD7-5F4B-A564-5FD6C6ED3F1D}" type="slidenum">
              <a:rPr lang="en-US" smtClean="0"/>
              <a:t>5</a:t>
            </a:fld>
            <a:endParaRPr lang="en-US"/>
          </a:p>
        </p:txBody>
      </p:sp>
    </p:spTree>
    <p:extLst>
      <p:ext uri="{BB962C8B-B14F-4D97-AF65-F5344CB8AC3E}">
        <p14:creationId xmlns:p14="http://schemas.microsoft.com/office/powerpoint/2010/main" val="3217850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Ggplot2 will assign a unique level of the aesthetic (here a unique </a:t>
            </a:r>
            <a:r>
              <a:rPr lang="en-US" dirty="0" err="1"/>
              <a:t>colour</a:t>
            </a:r>
            <a:r>
              <a:rPr lang="en-US" dirty="0"/>
              <a:t> to each unique value of the variable class. This process is called scaling. It will also add a legend explaining which level correspond to which value.</a:t>
            </a:r>
          </a:p>
          <a:p>
            <a:r>
              <a:rPr lang="en-US" dirty="0"/>
              <a:t>Here the </a:t>
            </a:r>
            <a:r>
              <a:rPr lang="en-US" dirty="0" err="1"/>
              <a:t>displ</a:t>
            </a:r>
            <a:r>
              <a:rPr lang="en-US" dirty="0"/>
              <a:t> is the variable from the data mpg which represents the engine size and </a:t>
            </a:r>
            <a:r>
              <a:rPr lang="en-US" dirty="0" err="1"/>
              <a:t>hwy</a:t>
            </a:r>
            <a:r>
              <a:rPr lang="en-US" dirty="0"/>
              <a:t> is the car’s fuel efficiency on the highway in miles per gallon. A car with low fuel efficiency consumes more fuel and it depends on the engine size.</a:t>
            </a:r>
          </a:p>
        </p:txBody>
      </p:sp>
      <p:sp>
        <p:nvSpPr>
          <p:cNvPr id="4" name="Slide Number Placeholder 3"/>
          <p:cNvSpPr>
            <a:spLocks noGrp="1"/>
          </p:cNvSpPr>
          <p:nvPr>
            <p:ph type="sldNum" sz="quarter" idx="5"/>
          </p:nvPr>
        </p:nvSpPr>
        <p:spPr/>
        <p:txBody>
          <a:bodyPr/>
          <a:lstStyle/>
          <a:p>
            <a:fld id="{1140F92B-8AD7-5F4B-A564-5FD6C6ED3F1D}" type="slidenum">
              <a:rPr lang="en-US" smtClean="0"/>
              <a:t>8</a:t>
            </a:fld>
            <a:endParaRPr lang="en-US"/>
          </a:p>
        </p:txBody>
      </p:sp>
    </p:spTree>
    <p:extLst>
      <p:ext uri="{BB962C8B-B14F-4D97-AF65-F5344CB8AC3E}">
        <p14:creationId xmlns:p14="http://schemas.microsoft.com/office/powerpoint/2010/main" val="2526451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Geoms</a:t>
            </a:r>
            <a:r>
              <a:rPr lang="en-US" dirty="0"/>
              <a:t> is the geometrical object that a plot uses to represent data.</a:t>
            </a:r>
          </a:p>
        </p:txBody>
      </p:sp>
      <p:sp>
        <p:nvSpPr>
          <p:cNvPr id="4" name="Slide Number Placeholder 3"/>
          <p:cNvSpPr>
            <a:spLocks noGrp="1"/>
          </p:cNvSpPr>
          <p:nvPr>
            <p:ph type="sldNum" sz="quarter" idx="5"/>
          </p:nvPr>
        </p:nvSpPr>
        <p:spPr/>
        <p:txBody>
          <a:bodyPr/>
          <a:lstStyle/>
          <a:p>
            <a:fld id="{1140F92B-8AD7-5F4B-A564-5FD6C6ED3F1D}" type="slidenum">
              <a:rPr lang="en-US" smtClean="0"/>
              <a:t>9</a:t>
            </a:fld>
            <a:endParaRPr lang="en-US"/>
          </a:p>
        </p:txBody>
      </p:sp>
    </p:spTree>
    <p:extLst>
      <p:ext uri="{BB962C8B-B14F-4D97-AF65-F5344CB8AC3E}">
        <p14:creationId xmlns:p14="http://schemas.microsoft.com/office/powerpoint/2010/main" val="363701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shows that more diamond are available with high-quality cut than with low quality cut. The x-axis displays cut, a ‘variable from diamond’. On the y-axis it displays the count, but count is not a variable in the diamonds dataset. The diamond dataset is about ~54,000 diamonds and information about their size, price, carat, clarity and cut. The stat function in geom_bar is count by default.</a:t>
            </a:r>
          </a:p>
        </p:txBody>
      </p:sp>
      <p:sp>
        <p:nvSpPr>
          <p:cNvPr id="4" name="Slide Number Placeholder 3"/>
          <p:cNvSpPr>
            <a:spLocks noGrp="1"/>
          </p:cNvSpPr>
          <p:nvPr>
            <p:ph type="sldNum" sz="quarter" idx="5"/>
          </p:nvPr>
        </p:nvSpPr>
        <p:spPr/>
        <p:txBody>
          <a:bodyPr/>
          <a:lstStyle/>
          <a:p>
            <a:fld id="{1140F92B-8AD7-5F4B-A564-5FD6C6ED3F1D}" type="slidenum">
              <a:rPr lang="en-US" smtClean="0"/>
              <a:t>10</a:t>
            </a:fld>
            <a:endParaRPr lang="en-US"/>
          </a:p>
        </p:txBody>
      </p:sp>
    </p:spTree>
    <p:extLst>
      <p:ext uri="{BB962C8B-B14F-4D97-AF65-F5344CB8AC3E}">
        <p14:creationId xmlns:p14="http://schemas.microsoft.com/office/powerpoint/2010/main" val="1171558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used to calculate new values for a graph is called a stat, short for statistical transformation. This figure describes how this process works with geom_bar(). Here the default value for stat is count which</a:t>
            </a:r>
          </a:p>
          <a:p>
            <a:r>
              <a:rPr lang="en-US" dirty="0"/>
              <a:t>Counts the number of diamonds in each cut category. </a:t>
            </a:r>
          </a:p>
        </p:txBody>
      </p:sp>
      <p:sp>
        <p:nvSpPr>
          <p:cNvPr id="4" name="Slide Number Placeholder 3"/>
          <p:cNvSpPr>
            <a:spLocks noGrp="1"/>
          </p:cNvSpPr>
          <p:nvPr>
            <p:ph type="sldNum" sz="quarter" idx="5"/>
          </p:nvPr>
        </p:nvSpPr>
        <p:spPr/>
        <p:txBody>
          <a:bodyPr/>
          <a:lstStyle/>
          <a:p>
            <a:fld id="{1140F92B-8AD7-5F4B-A564-5FD6C6ED3F1D}" type="slidenum">
              <a:rPr lang="en-US" smtClean="0"/>
              <a:t>11</a:t>
            </a:fld>
            <a:endParaRPr lang="en-US"/>
          </a:p>
        </p:txBody>
      </p:sp>
    </p:spTree>
    <p:extLst>
      <p:ext uri="{BB962C8B-B14F-4D97-AF65-F5344CB8AC3E}">
        <p14:creationId xmlns:p14="http://schemas.microsoft.com/office/powerpoint/2010/main" val="1476589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none" strike="noStrike" kern="1200" dirty="0">
                <a:solidFill>
                  <a:schemeClr val="tx1"/>
                </a:solidFill>
                <a:effectLst/>
                <a:latin typeface="+mn-lt"/>
                <a:ea typeface="+mn-ea"/>
                <a:cs typeface="+mn-cs"/>
                <a:hlinkClick r:id="rId3"/>
              </a:rPr>
              <a:t>geom_col()</a:t>
            </a:r>
            <a:r>
              <a:rPr lang="en-GB" sz="1200" b="0" i="0" u="none" strike="noStrike" kern="1200" dirty="0">
                <a:solidFill>
                  <a:schemeClr val="tx1"/>
                </a:solidFill>
                <a:effectLst/>
                <a:latin typeface="+mn-lt"/>
                <a:ea typeface="+mn-ea"/>
                <a:cs typeface="+mn-cs"/>
              </a:rPr>
              <a:t> uses </a:t>
            </a:r>
            <a:r>
              <a:rPr lang="en-GB" sz="1200" u="none" strike="noStrike" kern="1200" dirty="0">
                <a:solidFill>
                  <a:schemeClr val="tx1"/>
                </a:solidFill>
                <a:effectLst/>
                <a:latin typeface="+mn-lt"/>
                <a:ea typeface="+mn-ea"/>
                <a:cs typeface="+mn-cs"/>
                <a:hlinkClick r:id="rId4"/>
              </a:rPr>
              <a:t>stat_identity()</a:t>
            </a:r>
            <a:endParaRPr lang="en-US" dirty="0"/>
          </a:p>
        </p:txBody>
      </p:sp>
      <p:sp>
        <p:nvSpPr>
          <p:cNvPr id="4" name="Slide Number Placeholder 3"/>
          <p:cNvSpPr>
            <a:spLocks noGrp="1"/>
          </p:cNvSpPr>
          <p:nvPr>
            <p:ph type="sldNum" sz="quarter" idx="5"/>
          </p:nvPr>
        </p:nvSpPr>
        <p:spPr/>
        <p:txBody>
          <a:bodyPr/>
          <a:lstStyle/>
          <a:p>
            <a:fld id="{1140F92B-8AD7-5F4B-A564-5FD6C6ED3F1D}" type="slidenum">
              <a:rPr lang="en-US" smtClean="0"/>
              <a:t>12</a:t>
            </a:fld>
            <a:endParaRPr lang="en-US"/>
          </a:p>
        </p:txBody>
      </p:sp>
    </p:spTree>
    <p:extLst>
      <p:ext uri="{BB962C8B-B14F-4D97-AF65-F5344CB8AC3E}">
        <p14:creationId xmlns:p14="http://schemas.microsoft.com/office/powerpoint/2010/main" val="1422305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7850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pPr/>
              <a:t>8/5/20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1544927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8/5/20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792904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8/5/20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53541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pPr/>
              <a:t>8/5/20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414555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6969C88-B244-455D-A017-012B25B1ACDD}" type="datetimeFigureOut">
              <a:rPr lang="en-US" smtClean="0"/>
              <a:pPr/>
              <a:t>8/5/20</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2705414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6969C88-B244-455D-A017-012B25B1ACDD}" type="datetimeFigureOut">
              <a:rPr lang="en-US" smtClean="0"/>
              <a:pPr/>
              <a:t>8/5/20</a:t>
            </a:fld>
            <a:endParaRPr lang="en-US"/>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7CE569E-9B7C-4CB9-AB80-C0841F922CFF}" type="slidenum">
              <a:rPr lang="en-US" smtClean="0"/>
              <a:pPr/>
              <a:t>‹#›</a:t>
            </a:fld>
            <a:endParaRPr lang="en-US"/>
          </a:p>
        </p:txBody>
      </p:sp>
    </p:spTree>
    <p:extLst>
      <p:ext uri="{BB962C8B-B14F-4D97-AF65-F5344CB8AC3E}">
        <p14:creationId xmlns:p14="http://schemas.microsoft.com/office/powerpoint/2010/main" val="4077963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28973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1189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76969C88-B244-455D-A017-012B25B1ACDD}"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6427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t>8/5/20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7287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6969C88-B244-455D-A017-012B25B1ACDD}" type="datetimeFigureOut">
              <a:rPr lang="en-US" smtClean="0"/>
              <a:t>8/5/20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72239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8/5/20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3946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76969C88-B244-455D-A017-012B25B1ACDD}" type="datetimeFigureOut">
              <a:rPr lang="en-US" smtClean="0"/>
              <a:t>8/5/20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61529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6969C88-B244-455D-A017-012B25B1ACDD}" type="datetimeFigureOut">
              <a:rPr lang="en-US" smtClean="0"/>
              <a:t>8/5/20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9946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76969C88-B244-455D-A017-012B25B1ACDD}" type="datetimeFigureOut">
              <a:rPr lang="en-US" smtClean="0"/>
              <a:t>8/5/20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94303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6969C88-B244-455D-A017-012B25B1ACDD}" type="datetimeFigureOut">
              <a:rPr lang="en-US" smtClean="0"/>
              <a:t>8/5/20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2714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6969C88-B244-455D-A017-012B25B1ACDD}" type="datetimeFigureOut">
              <a:rPr lang="en-US" smtClean="0"/>
              <a:pPr/>
              <a:t>8/5/20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876099266"/>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ggplot2.tidyverse.org/"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rstudio.com/wp-content/uploads/2015/03/ggplot2-cheatsheet.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vita.had.co.nz/papers/layered-grammar.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2094F5-A540-B743-9F67-BE4603B3D8DB}"/>
              </a:ext>
            </a:extLst>
          </p:cNvPr>
          <p:cNvSpPr>
            <a:spLocks noGrp="1"/>
          </p:cNvSpPr>
          <p:nvPr>
            <p:ph type="ctrTitle"/>
          </p:nvPr>
        </p:nvSpPr>
        <p:spPr>
          <a:xfrm>
            <a:off x="8191925" y="1325880"/>
            <a:ext cx="3352375" cy="3066507"/>
          </a:xfrm>
        </p:spPr>
        <p:txBody>
          <a:bodyPr>
            <a:normAutofit/>
          </a:bodyPr>
          <a:lstStyle/>
          <a:p>
            <a:pPr>
              <a:lnSpc>
                <a:spcPct val="90000"/>
              </a:lnSpc>
            </a:pPr>
            <a:r>
              <a:rPr lang="en-GB" sz="4200">
                <a:solidFill>
                  <a:srgbClr val="EBEBEB"/>
                </a:solidFill>
              </a:rPr>
              <a:t>Visualisation with ggplot2</a:t>
            </a:r>
            <a:br>
              <a:rPr lang="en-GB" sz="4200">
                <a:solidFill>
                  <a:srgbClr val="EBEBEB"/>
                </a:solidFill>
              </a:rPr>
            </a:br>
            <a:endParaRPr lang="en-US" sz="4200">
              <a:solidFill>
                <a:srgbClr val="EBEBEB"/>
              </a:solidFill>
            </a:endParaRPr>
          </a:p>
        </p:txBody>
      </p:sp>
      <p:sp>
        <p:nvSpPr>
          <p:cNvPr id="3" name="Subtitle 2">
            <a:extLst>
              <a:ext uri="{FF2B5EF4-FFF2-40B4-BE49-F238E27FC236}">
                <a16:creationId xmlns:a16="http://schemas.microsoft.com/office/drawing/2014/main" id="{53FE9C68-AADA-8444-9C56-02D45789945D}"/>
              </a:ext>
            </a:extLst>
          </p:cNvPr>
          <p:cNvSpPr>
            <a:spLocks noGrp="1"/>
          </p:cNvSpPr>
          <p:nvPr>
            <p:ph type="subTitle" idx="1"/>
          </p:nvPr>
        </p:nvSpPr>
        <p:spPr>
          <a:xfrm>
            <a:off x="8191925" y="4588329"/>
            <a:ext cx="3352375" cy="1621508"/>
          </a:xfrm>
        </p:spPr>
        <p:txBody>
          <a:bodyPr>
            <a:normAutofit/>
          </a:bodyPr>
          <a:lstStyle/>
          <a:p>
            <a:r>
              <a:rPr lang="en-US" sz="1800">
                <a:solidFill>
                  <a:schemeClr val="tx2">
                    <a:lumMod val="40000"/>
                    <a:lumOff val="60000"/>
                  </a:schemeClr>
                </a:solidFill>
              </a:rPr>
              <a:t>Kamran Khan </a:t>
            </a:r>
          </a:p>
          <a:p>
            <a:r>
              <a:rPr lang="en-US" sz="1800">
                <a:solidFill>
                  <a:schemeClr val="tx2">
                    <a:lumMod val="40000"/>
                    <a:lumOff val="60000"/>
                  </a:schemeClr>
                </a:solidFill>
              </a:rPr>
              <a:t>August 2020</a:t>
            </a:r>
          </a:p>
        </p:txBody>
      </p:sp>
      <p:sp>
        <p:nvSpPr>
          <p:cNvPr id="11"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A close up of smoke&#10;&#10;Description automatically generated">
            <a:extLst>
              <a:ext uri="{FF2B5EF4-FFF2-40B4-BE49-F238E27FC236}">
                <a16:creationId xmlns:a16="http://schemas.microsoft.com/office/drawing/2014/main" id="{2F5E1A21-D1B6-457D-B526-557377734AB6}"/>
              </a:ext>
            </a:extLst>
          </p:cNvPr>
          <p:cNvPicPr>
            <a:picLocks noChangeAspect="1"/>
          </p:cNvPicPr>
          <p:nvPr/>
        </p:nvPicPr>
        <p:blipFill rotWithShape="1">
          <a:blip r:embed="rId3"/>
          <a:srcRect l="11797" r="4390" b="2"/>
          <a:stretch/>
        </p:blipFill>
        <p:spPr>
          <a:xfrm>
            <a:off x="643854" y="1015959"/>
            <a:ext cx="6270662" cy="4825616"/>
          </a:xfrm>
          <a:prstGeom prst="rect">
            <a:avLst/>
          </a:prstGeom>
          <a:effectLst/>
        </p:spPr>
      </p:pic>
    </p:spTree>
    <p:extLst>
      <p:ext uri="{BB962C8B-B14F-4D97-AF65-F5344CB8AC3E}">
        <p14:creationId xmlns:p14="http://schemas.microsoft.com/office/powerpoint/2010/main" val="47827323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3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34578-0864-B240-889E-EA488CE17C35}"/>
              </a:ext>
            </a:extLst>
          </p:cNvPr>
          <p:cNvSpPr>
            <a:spLocks noGrp="1"/>
          </p:cNvSpPr>
          <p:nvPr>
            <p:ph type="title"/>
          </p:nvPr>
        </p:nvSpPr>
        <p:spPr>
          <a:xfrm>
            <a:off x="648931" y="629266"/>
            <a:ext cx="4166510" cy="1622321"/>
          </a:xfrm>
        </p:spPr>
        <p:txBody>
          <a:bodyPr vert="horz" lIns="91440" tIns="45720" rIns="91440" bIns="45720" rtlCol="0">
            <a:normAutofit/>
          </a:bodyPr>
          <a:lstStyle/>
          <a:p>
            <a:pPr>
              <a:lnSpc>
                <a:spcPct val="90000"/>
              </a:lnSpc>
            </a:pPr>
            <a:r>
              <a:rPr lang="en-US" sz="3300" b="0" i="0" kern="1200">
                <a:solidFill>
                  <a:srgbClr val="EBEBEB"/>
                </a:solidFill>
                <a:latin typeface="+mj-lt"/>
                <a:ea typeface="+mj-ea"/>
                <a:cs typeface="+mj-cs"/>
              </a:rPr>
              <a:t>Bar charts: </a:t>
            </a:r>
            <a:br>
              <a:rPr lang="en-US" sz="3300" b="0" i="0" kern="1200">
                <a:solidFill>
                  <a:srgbClr val="EBEBEB"/>
                </a:solidFill>
                <a:latin typeface="+mj-lt"/>
                <a:ea typeface="+mj-ea"/>
                <a:cs typeface="+mj-cs"/>
              </a:rPr>
            </a:br>
            <a:r>
              <a:rPr lang="en-US" sz="3300" b="0" i="0" kern="1200">
                <a:solidFill>
                  <a:srgbClr val="EBEBEB"/>
                </a:solidFill>
                <a:latin typeface="+mj-lt"/>
                <a:ea typeface="+mj-ea"/>
                <a:cs typeface="+mj-cs"/>
              </a:rPr>
              <a:t>diamonds dataset in ggplot2</a:t>
            </a:r>
          </a:p>
        </p:txBody>
      </p:sp>
      <p:sp>
        <p:nvSpPr>
          <p:cNvPr id="5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3" name="Freeform: Shape 3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A screenshot of a cell phone&#10;&#10;Description automatically generated">
            <a:extLst>
              <a:ext uri="{FF2B5EF4-FFF2-40B4-BE49-F238E27FC236}">
                <a16:creationId xmlns:a16="http://schemas.microsoft.com/office/drawing/2014/main" id="{F576F4CD-6C37-7C49-B22B-521FF6620CA3}"/>
              </a:ext>
            </a:extLst>
          </p:cNvPr>
          <p:cNvPicPr>
            <a:picLocks noChangeAspect="1"/>
          </p:cNvPicPr>
          <p:nvPr/>
        </p:nvPicPr>
        <p:blipFill>
          <a:blip r:embed="rId3"/>
          <a:stretch>
            <a:fillRect/>
          </a:stretch>
        </p:blipFill>
        <p:spPr>
          <a:xfrm>
            <a:off x="6093992" y="1725908"/>
            <a:ext cx="5449889" cy="3406180"/>
          </a:xfrm>
          <a:prstGeom prst="rect">
            <a:avLst/>
          </a:prstGeom>
          <a:effectLst/>
        </p:spPr>
      </p:pic>
      <p:sp>
        <p:nvSpPr>
          <p:cNvPr id="54" name="Rectangle 4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Content Placeholder 31">
            <a:extLst>
              <a:ext uri="{FF2B5EF4-FFF2-40B4-BE49-F238E27FC236}">
                <a16:creationId xmlns:a16="http://schemas.microsoft.com/office/drawing/2014/main" id="{B647C640-BE9D-4CC5-B207-1292C34F53BE}"/>
              </a:ext>
            </a:extLst>
          </p:cNvPr>
          <p:cNvSpPr>
            <a:spLocks noGrp="1"/>
          </p:cNvSpPr>
          <p:nvPr>
            <p:ph idx="1"/>
          </p:nvPr>
        </p:nvSpPr>
        <p:spPr>
          <a:xfrm>
            <a:off x="648931" y="2438400"/>
            <a:ext cx="4166509" cy="3785419"/>
          </a:xfrm>
        </p:spPr>
        <p:txBody>
          <a:bodyPr>
            <a:normAutofit/>
          </a:bodyPr>
          <a:lstStyle/>
          <a:p>
            <a:endParaRPr lang="en-US">
              <a:solidFill>
                <a:srgbClr val="EBEBEB"/>
              </a:solidFill>
            </a:endParaRPr>
          </a:p>
        </p:txBody>
      </p:sp>
    </p:spTree>
    <p:extLst>
      <p:ext uri="{BB962C8B-B14F-4D97-AF65-F5344CB8AC3E}">
        <p14:creationId xmlns:p14="http://schemas.microsoft.com/office/powerpoint/2010/main" val="234873825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0" name="Picture 3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2" name="Oval 4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6" name="Picture 4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8" name="Rectangle 4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0" name="Rectangle 49">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descr="A close up of a device&#10;&#10;Description automatically generated">
            <a:extLst>
              <a:ext uri="{FF2B5EF4-FFF2-40B4-BE49-F238E27FC236}">
                <a16:creationId xmlns:a16="http://schemas.microsoft.com/office/drawing/2014/main" id="{E4EC98B4-99A3-E44C-8557-DC5BDC5F91C1}"/>
              </a:ext>
            </a:extLst>
          </p:cNvPr>
          <p:cNvPicPr>
            <a:picLocks noGrp="1" noChangeAspect="1"/>
          </p:cNvPicPr>
          <p:nvPr>
            <p:ph idx="1"/>
          </p:nvPr>
        </p:nvPicPr>
        <p:blipFill>
          <a:blip r:embed="rId7"/>
          <a:stretch>
            <a:fillRect/>
          </a:stretch>
        </p:blipFill>
        <p:spPr>
          <a:xfrm>
            <a:off x="635458" y="640081"/>
            <a:ext cx="8229613" cy="3291844"/>
          </a:xfrm>
          <a:prstGeom prst="rect">
            <a:avLst/>
          </a:prstGeom>
          <a:effectLst/>
        </p:spPr>
      </p:pic>
      <p:sp>
        <p:nvSpPr>
          <p:cNvPr id="56" name="Freeform: Shape 5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9E4EA2-EB3D-6149-9329-CCA21C90B047}"/>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a:solidFill>
                  <a:srgbClr val="EBEBEB"/>
                </a:solidFill>
                <a:latin typeface="+mj-lt"/>
                <a:ea typeface="+mj-ea"/>
                <a:cs typeface="+mj-cs"/>
              </a:rPr>
              <a:t>Statistical transformation (stat)</a:t>
            </a:r>
          </a:p>
        </p:txBody>
      </p:sp>
    </p:spTree>
    <p:extLst>
      <p:ext uri="{BB962C8B-B14F-4D97-AF65-F5344CB8AC3E}">
        <p14:creationId xmlns:p14="http://schemas.microsoft.com/office/powerpoint/2010/main" val="1075168091"/>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63FF2-0AAD-5A46-83FD-EFC2F9288C87}"/>
              </a:ext>
            </a:extLst>
          </p:cNvPr>
          <p:cNvSpPr>
            <a:spLocks noGrp="1"/>
          </p:cNvSpPr>
          <p:nvPr>
            <p:ph type="title"/>
          </p:nvPr>
        </p:nvSpPr>
        <p:spPr>
          <a:xfrm>
            <a:off x="646112" y="452718"/>
            <a:ext cx="4165580" cy="1400530"/>
          </a:xfrm>
        </p:spPr>
        <p:txBody>
          <a:bodyPr>
            <a:normAutofit/>
          </a:bodyPr>
          <a:lstStyle/>
          <a:p>
            <a:r>
              <a:rPr lang="en-US"/>
              <a:t>Using stat explicitly</a:t>
            </a:r>
          </a:p>
        </p:txBody>
      </p:sp>
      <p:sp>
        <p:nvSpPr>
          <p:cNvPr id="52" name="Freeform: Shape 51">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54"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7" name="Picture 16">
            <a:extLst>
              <a:ext uri="{FF2B5EF4-FFF2-40B4-BE49-F238E27FC236}">
                <a16:creationId xmlns:a16="http://schemas.microsoft.com/office/drawing/2014/main" id="{9DBA9BB8-5C91-C545-AF87-3C9B519F4A56}"/>
              </a:ext>
            </a:extLst>
          </p:cNvPr>
          <p:cNvPicPr>
            <a:picLocks noChangeAspect="1"/>
          </p:cNvPicPr>
          <p:nvPr/>
        </p:nvPicPr>
        <p:blipFill>
          <a:blip r:embed="rId4"/>
          <a:stretch>
            <a:fillRect/>
          </a:stretch>
        </p:blipFill>
        <p:spPr>
          <a:xfrm>
            <a:off x="6094410" y="1062955"/>
            <a:ext cx="5449471" cy="1852818"/>
          </a:xfrm>
          <a:prstGeom prst="rect">
            <a:avLst/>
          </a:prstGeom>
          <a:effectLst/>
        </p:spPr>
      </p:pic>
      <p:sp>
        <p:nvSpPr>
          <p:cNvPr id="56" name="Rectangle 55">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DEC354E-FAFD-3043-8F1B-321497CC6ADB}"/>
              </a:ext>
            </a:extLst>
          </p:cNvPr>
          <p:cNvSpPr>
            <a:spLocks noGrp="1"/>
          </p:cNvSpPr>
          <p:nvPr>
            <p:ph idx="1"/>
          </p:nvPr>
        </p:nvSpPr>
        <p:spPr>
          <a:xfrm>
            <a:off x="646113" y="2052918"/>
            <a:ext cx="4165146" cy="4195481"/>
          </a:xfrm>
        </p:spPr>
        <p:txBody>
          <a:bodyPr>
            <a:normAutofit/>
          </a:bodyPr>
          <a:lstStyle/>
          <a:p>
            <a:r>
              <a:rPr lang="en-US"/>
              <a:t>We might want to override the default stat = “count” for example when we want another variable from the dataset as our y-axis.</a:t>
            </a:r>
          </a:p>
          <a:p>
            <a:endParaRPr lang="en-US"/>
          </a:p>
          <a:p>
            <a:endParaRPr lang="en-US"/>
          </a:p>
          <a:p>
            <a:r>
              <a:rPr lang="en-US"/>
              <a:t>Or we can use geom_col instead of geom_bar and we don’t have to specify the stat=“identity then.</a:t>
            </a:r>
          </a:p>
          <a:p>
            <a:endParaRPr lang="en-US"/>
          </a:p>
        </p:txBody>
      </p:sp>
      <p:pic>
        <p:nvPicPr>
          <p:cNvPr id="22" name="Picture 21" descr="A screenshot of a computer&#10;&#10;Description automatically generated">
            <a:extLst>
              <a:ext uri="{FF2B5EF4-FFF2-40B4-BE49-F238E27FC236}">
                <a16:creationId xmlns:a16="http://schemas.microsoft.com/office/drawing/2014/main" id="{3DF2DC08-ED3F-EE49-93B5-5C3940E6A611}"/>
              </a:ext>
            </a:extLst>
          </p:cNvPr>
          <p:cNvPicPr>
            <a:picLocks noChangeAspect="1"/>
          </p:cNvPicPr>
          <p:nvPr/>
        </p:nvPicPr>
        <p:blipFill>
          <a:blip r:embed="rId5"/>
          <a:stretch>
            <a:fillRect/>
          </a:stretch>
        </p:blipFill>
        <p:spPr>
          <a:xfrm>
            <a:off x="6094410" y="3526971"/>
            <a:ext cx="5233990" cy="3064329"/>
          </a:xfrm>
          <a:prstGeom prst="rect">
            <a:avLst/>
          </a:prstGeom>
          <a:effectLst/>
        </p:spPr>
      </p:pic>
    </p:spTree>
    <p:extLst>
      <p:ext uri="{BB962C8B-B14F-4D97-AF65-F5344CB8AC3E}">
        <p14:creationId xmlns:p14="http://schemas.microsoft.com/office/powerpoint/2010/main" val="4067752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21230-BE65-6043-9BFF-14A2724B9D87}"/>
              </a:ext>
            </a:extLst>
          </p:cNvPr>
          <p:cNvSpPr>
            <a:spLocks noGrp="1"/>
          </p:cNvSpPr>
          <p:nvPr>
            <p:ph type="title"/>
          </p:nvPr>
        </p:nvSpPr>
        <p:spPr>
          <a:xfrm>
            <a:off x="643855" y="1447799"/>
            <a:ext cx="3108626" cy="1444752"/>
          </a:xfrm>
        </p:spPr>
        <p:txBody>
          <a:bodyPr vert="horz" lIns="91440" tIns="45720" rIns="91440" bIns="45720" rtlCol="0" anchor="b">
            <a:normAutofit/>
          </a:bodyPr>
          <a:lstStyle/>
          <a:p>
            <a:r>
              <a:rPr lang="en-US" sz="3200" b="0" i="0" kern="1200">
                <a:solidFill>
                  <a:srgbClr val="EBEBEB"/>
                </a:solidFill>
                <a:latin typeface="+mj-lt"/>
                <a:ea typeface="+mj-ea"/>
                <a:cs typeface="+mj-cs"/>
              </a:rPr>
              <a:t>Positional adjustments</a:t>
            </a:r>
          </a:p>
        </p:txBody>
      </p:sp>
      <p:sp>
        <p:nvSpPr>
          <p:cNvPr id="58"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0" name="Freeform: Shape 59">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62" name="Rectangle 61">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 name="Content Placeholder 31">
            <a:extLst>
              <a:ext uri="{FF2B5EF4-FFF2-40B4-BE49-F238E27FC236}">
                <a16:creationId xmlns:a16="http://schemas.microsoft.com/office/drawing/2014/main" id="{5888C6AC-9C12-477C-89F9-0F50DD49E9E6}"/>
              </a:ext>
            </a:extLst>
          </p:cNvPr>
          <p:cNvSpPr>
            <a:spLocks noGrp="1"/>
          </p:cNvSpPr>
          <p:nvPr>
            <p:ph idx="1"/>
          </p:nvPr>
        </p:nvSpPr>
        <p:spPr>
          <a:xfrm>
            <a:off x="643855" y="3072385"/>
            <a:ext cx="3108057" cy="2947415"/>
          </a:xfrm>
        </p:spPr>
        <p:txBody>
          <a:bodyPr>
            <a:normAutofit/>
          </a:bodyPr>
          <a:lstStyle/>
          <a:p>
            <a:endParaRPr lang="en-US" sz="140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FF7E8B8D-0870-9149-B21E-CBD74584807D}"/>
              </a:ext>
            </a:extLst>
          </p:cNvPr>
          <p:cNvPicPr>
            <a:picLocks noChangeAspect="1"/>
          </p:cNvPicPr>
          <p:nvPr/>
        </p:nvPicPr>
        <p:blipFill>
          <a:blip r:embed="rId3"/>
          <a:stretch>
            <a:fillRect/>
          </a:stretch>
        </p:blipFill>
        <p:spPr>
          <a:xfrm>
            <a:off x="5048451" y="2126077"/>
            <a:ext cx="6495847" cy="3215444"/>
          </a:xfrm>
          <a:prstGeom prst="rect">
            <a:avLst/>
          </a:prstGeom>
          <a:effectLst/>
        </p:spPr>
      </p:pic>
    </p:spTree>
    <p:extLst>
      <p:ext uri="{BB962C8B-B14F-4D97-AF65-F5344CB8AC3E}">
        <p14:creationId xmlns:p14="http://schemas.microsoft.com/office/powerpoint/2010/main" val="41263554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BF773-4FCB-D049-844A-B9F5203F29BA}"/>
              </a:ext>
            </a:extLst>
          </p:cNvPr>
          <p:cNvSpPr>
            <a:spLocks noGrp="1"/>
          </p:cNvSpPr>
          <p:nvPr>
            <p:ph type="title"/>
          </p:nvPr>
        </p:nvSpPr>
        <p:spPr>
          <a:xfrm>
            <a:off x="648931" y="629266"/>
            <a:ext cx="4166510" cy="1622321"/>
          </a:xfrm>
        </p:spPr>
        <p:txBody>
          <a:bodyPr vert="horz" lIns="91440" tIns="45720" rIns="91440" bIns="45720" rtlCol="0">
            <a:normAutofit/>
          </a:bodyPr>
          <a:lstStyle/>
          <a:p>
            <a:r>
              <a:rPr lang="en-US" b="0" i="0" kern="1200">
                <a:solidFill>
                  <a:srgbClr val="EBEBEB"/>
                </a:solidFill>
                <a:latin typeface="+mj-lt"/>
                <a:ea typeface="+mj-ea"/>
                <a:cs typeface="+mj-cs"/>
              </a:rPr>
              <a:t>Using another variable as fill</a:t>
            </a:r>
          </a:p>
        </p:txBody>
      </p:sp>
      <p:sp>
        <p:nvSpPr>
          <p:cNvPr id="3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9" name="Freeform: Shape 38">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Content Placeholder 4" descr="A screenshot of a cell phone&#10;&#10;Description automatically generated">
            <a:extLst>
              <a:ext uri="{FF2B5EF4-FFF2-40B4-BE49-F238E27FC236}">
                <a16:creationId xmlns:a16="http://schemas.microsoft.com/office/drawing/2014/main" id="{9464A882-6936-9843-AA71-56DC72F784DE}"/>
              </a:ext>
            </a:extLst>
          </p:cNvPr>
          <p:cNvPicPr>
            <a:picLocks noChangeAspect="1"/>
          </p:cNvPicPr>
          <p:nvPr/>
        </p:nvPicPr>
        <p:blipFill>
          <a:blip r:embed="rId3"/>
          <a:stretch>
            <a:fillRect/>
          </a:stretch>
        </p:blipFill>
        <p:spPr>
          <a:xfrm>
            <a:off x="6093992" y="1746345"/>
            <a:ext cx="5449889" cy="3365306"/>
          </a:xfrm>
          <a:prstGeom prst="rect">
            <a:avLst/>
          </a:prstGeom>
          <a:effectLst/>
        </p:spPr>
      </p:pic>
      <p:sp>
        <p:nvSpPr>
          <p:cNvPr id="41" name="Rectangle 40">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Content Placeholder 31">
            <a:extLst>
              <a:ext uri="{FF2B5EF4-FFF2-40B4-BE49-F238E27FC236}">
                <a16:creationId xmlns:a16="http://schemas.microsoft.com/office/drawing/2014/main" id="{0A76FD80-8116-452C-880D-02FC49623D8D}"/>
              </a:ext>
            </a:extLst>
          </p:cNvPr>
          <p:cNvSpPr>
            <a:spLocks noGrp="1"/>
          </p:cNvSpPr>
          <p:nvPr>
            <p:ph idx="1"/>
          </p:nvPr>
        </p:nvSpPr>
        <p:spPr>
          <a:xfrm>
            <a:off x="648931" y="2438400"/>
            <a:ext cx="4166509" cy="3785419"/>
          </a:xfrm>
        </p:spPr>
        <p:txBody>
          <a:bodyPr>
            <a:normAutofit/>
          </a:bodyPr>
          <a:lstStyle/>
          <a:p>
            <a:endParaRPr lang="en-US" dirty="0">
              <a:solidFill>
                <a:srgbClr val="EBEBEB"/>
              </a:solidFill>
            </a:endParaRPr>
          </a:p>
        </p:txBody>
      </p:sp>
    </p:spTree>
    <p:extLst>
      <p:ext uri="{BB962C8B-B14F-4D97-AF65-F5344CB8AC3E}">
        <p14:creationId xmlns:p14="http://schemas.microsoft.com/office/powerpoint/2010/main" val="279668118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7CED-7D06-9D4B-A972-4802F5705B5B}"/>
              </a:ext>
            </a:extLst>
          </p:cNvPr>
          <p:cNvSpPr>
            <a:spLocks noGrp="1"/>
          </p:cNvSpPr>
          <p:nvPr>
            <p:ph type="title"/>
          </p:nvPr>
        </p:nvSpPr>
        <p:spPr>
          <a:xfrm>
            <a:off x="646112" y="452718"/>
            <a:ext cx="4165580" cy="1400530"/>
          </a:xfrm>
        </p:spPr>
        <p:txBody>
          <a:bodyPr>
            <a:normAutofit/>
          </a:bodyPr>
          <a:lstStyle/>
          <a:p>
            <a:endParaRPr lang="en-US"/>
          </a:p>
        </p:txBody>
      </p:sp>
      <p:sp>
        <p:nvSpPr>
          <p:cNvPr id="25" name="Freeform: Shape 24">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7"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Content Placeholder 6" descr="A picture containing drawing&#10;&#10;Description automatically generated">
            <a:extLst>
              <a:ext uri="{FF2B5EF4-FFF2-40B4-BE49-F238E27FC236}">
                <a16:creationId xmlns:a16="http://schemas.microsoft.com/office/drawing/2014/main" id="{A08938B7-3304-2B40-BD58-566E0BF8D6B0}"/>
              </a:ext>
            </a:extLst>
          </p:cNvPr>
          <p:cNvPicPr>
            <a:picLocks noChangeAspect="1"/>
          </p:cNvPicPr>
          <p:nvPr/>
        </p:nvPicPr>
        <p:blipFill>
          <a:blip r:embed="rId3"/>
          <a:stretch>
            <a:fillRect/>
          </a:stretch>
        </p:blipFill>
        <p:spPr>
          <a:xfrm>
            <a:off x="6094410" y="1321804"/>
            <a:ext cx="5449471" cy="1335120"/>
          </a:xfrm>
          <a:prstGeom prst="rect">
            <a:avLst/>
          </a:prstGeom>
          <a:effectLst/>
        </p:spPr>
      </p:pic>
      <p:sp>
        <p:nvSpPr>
          <p:cNvPr id="29" name="Rectangle 28">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Content Placeholder 21">
            <a:extLst>
              <a:ext uri="{FF2B5EF4-FFF2-40B4-BE49-F238E27FC236}">
                <a16:creationId xmlns:a16="http://schemas.microsoft.com/office/drawing/2014/main" id="{2B541D1B-90FC-482E-8A66-0838A2BBAF2C}"/>
              </a:ext>
            </a:extLst>
          </p:cNvPr>
          <p:cNvSpPr>
            <a:spLocks noGrp="1"/>
          </p:cNvSpPr>
          <p:nvPr>
            <p:ph idx="1"/>
          </p:nvPr>
        </p:nvSpPr>
        <p:spPr>
          <a:xfrm>
            <a:off x="646113" y="2052918"/>
            <a:ext cx="4165146" cy="4195481"/>
          </a:xfrm>
        </p:spPr>
        <p:txBody>
          <a:bodyPr>
            <a:normAutofit/>
          </a:bodyPr>
          <a:lstStyle/>
          <a:p>
            <a:r>
              <a:rPr lang="en-US" dirty="0"/>
              <a:t>Position = “dodge” will place overlapping objects directly beside each another.</a:t>
            </a:r>
          </a:p>
          <a:p>
            <a:r>
              <a:rPr lang="en-US" dirty="0"/>
              <a:t>Easy for making comparisons.</a:t>
            </a:r>
          </a:p>
        </p:txBody>
      </p:sp>
      <p:pic>
        <p:nvPicPr>
          <p:cNvPr id="5" name="Content Placeholder 4">
            <a:extLst>
              <a:ext uri="{FF2B5EF4-FFF2-40B4-BE49-F238E27FC236}">
                <a16:creationId xmlns:a16="http://schemas.microsoft.com/office/drawing/2014/main" id="{CC20427B-8255-5C43-9CEB-76FA91BF142B}"/>
              </a:ext>
            </a:extLst>
          </p:cNvPr>
          <p:cNvPicPr>
            <a:picLocks noChangeAspect="1"/>
          </p:cNvPicPr>
          <p:nvPr/>
        </p:nvPicPr>
        <p:blipFill>
          <a:blip r:embed="rId4"/>
          <a:stretch>
            <a:fillRect/>
          </a:stretch>
        </p:blipFill>
        <p:spPr>
          <a:xfrm>
            <a:off x="6819900" y="3526971"/>
            <a:ext cx="3622548" cy="2721427"/>
          </a:xfrm>
          <a:prstGeom prst="rect">
            <a:avLst/>
          </a:prstGeom>
          <a:effectLst/>
        </p:spPr>
      </p:pic>
    </p:spTree>
    <p:extLst>
      <p:ext uri="{BB962C8B-B14F-4D97-AF65-F5344CB8AC3E}">
        <p14:creationId xmlns:p14="http://schemas.microsoft.com/office/powerpoint/2010/main" val="3924959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C801B8-0D97-9C4D-9699-893396472085}"/>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Coordinate systems</a:t>
            </a:r>
          </a:p>
        </p:txBody>
      </p:sp>
      <p:sp>
        <p:nvSpPr>
          <p:cNvPr id="3" name="Content Placeholder 2">
            <a:extLst>
              <a:ext uri="{FF2B5EF4-FFF2-40B4-BE49-F238E27FC236}">
                <a16:creationId xmlns:a16="http://schemas.microsoft.com/office/drawing/2014/main" id="{9081A8E3-F14B-0646-9201-12A351A7C487}"/>
              </a:ext>
            </a:extLst>
          </p:cNvPr>
          <p:cNvSpPr>
            <a:spLocks noGrp="1"/>
          </p:cNvSpPr>
          <p:nvPr>
            <p:ph idx="1"/>
          </p:nvPr>
        </p:nvSpPr>
        <p:spPr>
          <a:xfrm>
            <a:off x="5204109" y="1645920"/>
            <a:ext cx="6269434" cy="4470821"/>
          </a:xfrm>
        </p:spPr>
        <p:txBody>
          <a:bodyPr>
            <a:normAutofit lnSpcReduction="10000"/>
          </a:bodyPr>
          <a:lstStyle/>
          <a:p>
            <a:pPr marL="0" indent="0">
              <a:buNone/>
            </a:pPr>
            <a:endParaRPr lang="en-US" dirty="0"/>
          </a:p>
          <a:p>
            <a:r>
              <a:rPr lang="en-US" dirty="0"/>
              <a:t>The default coordinate system is the Cartesian system where x and y positions act independently to find the location of each point.</a:t>
            </a:r>
          </a:p>
          <a:p>
            <a:r>
              <a:rPr lang="en-US" dirty="0"/>
              <a:t>coord_flip(): A Cartesian system with the x and y flipped.</a:t>
            </a:r>
          </a:p>
          <a:p>
            <a:r>
              <a:rPr lang="en-US" dirty="0"/>
              <a:t>coord_fixed(): A Cartesian system with “fixed” aspect ratio(e.g. 1.78 for “widescreen”)</a:t>
            </a:r>
          </a:p>
          <a:p>
            <a:r>
              <a:rPr lang="en-US" dirty="0"/>
              <a:t>coord_polar(): A plot using polar coordinates (i.e. a pie chart)</a:t>
            </a:r>
          </a:p>
          <a:p>
            <a:r>
              <a:rPr lang="en-US" dirty="0"/>
              <a:t>coord_quickmap(): A coordinate system that approximate a good aspect ratio for maps.</a:t>
            </a:r>
          </a:p>
        </p:txBody>
      </p:sp>
    </p:spTree>
    <p:extLst>
      <p:ext uri="{BB962C8B-B14F-4D97-AF65-F5344CB8AC3E}">
        <p14:creationId xmlns:p14="http://schemas.microsoft.com/office/powerpoint/2010/main" val="1734522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 name="Rectangle 2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9"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E25E2C19-D82A-354C-A597-3844FFB5734A}"/>
              </a:ext>
            </a:extLst>
          </p:cNvPr>
          <p:cNvPicPr>
            <a:picLocks noChangeAspect="1"/>
          </p:cNvPicPr>
          <p:nvPr/>
        </p:nvPicPr>
        <p:blipFill>
          <a:blip r:embed="rId7"/>
          <a:stretch>
            <a:fillRect/>
          </a:stretch>
        </p:blipFill>
        <p:spPr>
          <a:xfrm>
            <a:off x="6094410" y="1047792"/>
            <a:ext cx="5449471" cy="1362368"/>
          </a:xfrm>
          <a:prstGeom prst="rect">
            <a:avLst/>
          </a:prstGeom>
          <a:effectLst/>
        </p:spPr>
      </p:pic>
      <p:sp>
        <p:nvSpPr>
          <p:cNvPr id="31" name="Rectangle 30">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Content Placeholder 11">
            <a:extLst>
              <a:ext uri="{FF2B5EF4-FFF2-40B4-BE49-F238E27FC236}">
                <a16:creationId xmlns:a16="http://schemas.microsoft.com/office/drawing/2014/main" id="{4E888B5C-86A1-429B-8D6B-BA592C4D50CC}"/>
              </a:ext>
            </a:extLst>
          </p:cNvPr>
          <p:cNvSpPr>
            <a:spLocks noGrp="1"/>
          </p:cNvSpPr>
          <p:nvPr>
            <p:ph sz="half" idx="1"/>
          </p:nvPr>
        </p:nvSpPr>
        <p:spPr>
          <a:xfrm>
            <a:off x="396847" y="1977332"/>
            <a:ext cx="4165146" cy="4195481"/>
          </a:xfrm>
        </p:spPr>
        <p:txBody>
          <a:bodyPr vert="horz" lIns="91440" tIns="45720" rIns="91440" bIns="45720" rtlCol="0">
            <a:normAutofit/>
          </a:bodyPr>
          <a:lstStyle/>
          <a:p>
            <a:r>
              <a:rPr lang="en-US" dirty="0"/>
              <a:t>coord_flip is useful when labels overlap, for example when we have long labels or many bars in the bar chart with labels overlapping each others.</a:t>
            </a:r>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0C7B98B7-2546-634C-9649-0C16DF60552A}"/>
              </a:ext>
            </a:extLst>
          </p:cNvPr>
          <p:cNvPicPr>
            <a:picLocks noGrp="1" noChangeAspect="1"/>
          </p:cNvPicPr>
          <p:nvPr>
            <p:ph sz="half" idx="2"/>
          </p:nvPr>
        </p:nvPicPr>
        <p:blipFill>
          <a:blip r:embed="rId8"/>
          <a:stretch>
            <a:fillRect/>
          </a:stretch>
        </p:blipFill>
        <p:spPr>
          <a:xfrm>
            <a:off x="6094410" y="2892347"/>
            <a:ext cx="5449471" cy="3026539"/>
          </a:xfrm>
          <a:prstGeom prst="rect">
            <a:avLst/>
          </a:prstGeom>
          <a:effectLst/>
        </p:spPr>
      </p:pic>
    </p:spTree>
    <p:extLst>
      <p:ext uri="{BB962C8B-B14F-4D97-AF65-F5344CB8AC3E}">
        <p14:creationId xmlns:p14="http://schemas.microsoft.com/office/powerpoint/2010/main" val="2481148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 name="Rectangle 2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9"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Content Placeholder 5" descr="A picture containing drawing&#10;&#10;Description automatically generated">
            <a:extLst>
              <a:ext uri="{FF2B5EF4-FFF2-40B4-BE49-F238E27FC236}">
                <a16:creationId xmlns:a16="http://schemas.microsoft.com/office/drawing/2014/main" id="{5455F0D1-5377-F640-8D28-E88B7EACA02E}"/>
              </a:ext>
            </a:extLst>
          </p:cNvPr>
          <p:cNvPicPr>
            <a:picLocks noChangeAspect="1"/>
          </p:cNvPicPr>
          <p:nvPr/>
        </p:nvPicPr>
        <p:blipFill>
          <a:blip r:embed="rId7"/>
          <a:stretch>
            <a:fillRect/>
          </a:stretch>
        </p:blipFill>
        <p:spPr>
          <a:xfrm>
            <a:off x="6094410" y="966049"/>
            <a:ext cx="5449471" cy="1703635"/>
          </a:xfrm>
          <a:prstGeom prst="rect">
            <a:avLst/>
          </a:prstGeom>
          <a:effectLst/>
        </p:spPr>
      </p:pic>
      <p:sp>
        <p:nvSpPr>
          <p:cNvPr id="31" name="Rectangle 30">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Content Placeholder 11">
            <a:extLst>
              <a:ext uri="{FF2B5EF4-FFF2-40B4-BE49-F238E27FC236}">
                <a16:creationId xmlns:a16="http://schemas.microsoft.com/office/drawing/2014/main" id="{93BBC587-20E1-45F9-B6C0-068BBF4BB7BC}"/>
              </a:ext>
            </a:extLst>
          </p:cNvPr>
          <p:cNvSpPr>
            <a:spLocks noGrp="1"/>
          </p:cNvSpPr>
          <p:nvPr>
            <p:ph sz="half" idx="1"/>
          </p:nvPr>
        </p:nvSpPr>
        <p:spPr>
          <a:xfrm>
            <a:off x="646113" y="2052918"/>
            <a:ext cx="4165146" cy="4195481"/>
          </a:xfrm>
        </p:spPr>
        <p:txBody>
          <a:bodyPr vert="horz" lIns="91440" tIns="45720" rIns="91440" bIns="45720" rtlCol="0">
            <a:normAutofit/>
          </a:bodyPr>
          <a:lstStyle/>
          <a:p>
            <a:r>
              <a:rPr lang="en-US" dirty="0"/>
              <a:t>Another way to deal with overlapping labels is to change their angle.</a:t>
            </a:r>
          </a:p>
        </p:txBody>
      </p:sp>
      <p:pic>
        <p:nvPicPr>
          <p:cNvPr id="8" name="Content Placeholder 7" descr="A screenshot of a cell phone&#10;&#10;Description automatically generated">
            <a:extLst>
              <a:ext uri="{FF2B5EF4-FFF2-40B4-BE49-F238E27FC236}">
                <a16:creationId xmlns:a16="http://schemas.microsoft.com/office/drawing/2014/main" id="{85725628-F0FB-3449-9C68-C864EAADDF8B}"/>
              </a:ext>
            </a:extLst>
          </p:cNvPr>
          <p:cNvPicPr>
            <a:picLocks noGrp="1" noChangeAspect="1"/>
          </p:cNvPicPr>
          <p:nvPr>
            <p:ph sz="half" idx="2"/>
          </p:nvPr>
        </p:nvPicPr>
        <p:blipFill>
          <a:blip r:embed="rId8"/>
          <a:stretch>
            <a:fillRect/>
          </a:stretch>
        </p:blipFill>
        <p:spPr>
          <a:xfrm>
            <a:off x="7092532" y="2892347"/>
            <a:ext cx="3484851" cy="3356052"/>
          </a:xfrm>
          <a:prstGeom prst="rect">
            <a:avLst/>
          </a:prstGeom>
          <a:effectLst/>
        </p:spPr>
      </p:pic>
    </p:spTree>
    <p:extLst>
      <p:ext uri="{BB962C8B-B14F-4D97-AF65-F5344CB8AC3E}">
        <p14:creationId xmlns:p14="http://schemas.microsoft.com/office/powerpoint/2010/main" val="386914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 name="Rectangle 2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1C0C91-0A62-2544-9506-F33684E67B8D}"/>
              </a:ext>
            </a:extLst>
          </p:cNvPr>
          <p:cNvSpPr>
            <a:spLocks noGrp="1"/>
          </p:cNvSpPr>
          <p:nvPr>
            <p:ph type="title"/>
          </p:nvPr>
        </p:nvSpPr>
        <p:spPr>
          <a:xfrm>
            <a:off x="646112" y="452718"/>
            <a:ext cx="4165580" cy="1400530"/>
          </a:xfrm>
        </p:spPr>
        <p:txBody>
          <a:bodyPr vert="horz" lIns="91440" tIns="45720" rIns="91440" bIns="45720" rtlCol="0" anchor="t">
            <a:normAutofit/>
          </a:bodyPr>
          <a:lstStyle/>
          <a:p>
            <a:r>
              <a:rPr lang="en-US" dirty="0"/>
              <a:t>Facets</a:t>
            </a:r>
          </a:p>
        </p:txBody>
      </p:sp>
      <p:sp>
        <p:nvSpPr>
          <p:cNvPr id="27" name="Freeform: Shape 26">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9"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C986F64F-EB74-024E-8C57-E260212827FD}"/>
              </a:ext>
            </a:extLst>
          </p:cNvPr>
          <p:cNvPicPr>
            <a:picLocks noChangeAspect="1"/>
          </p:cNvPicPr>
          <p:nvPr/>
        </p:nvPicPr>
        <p:blipFill>
          <a:blip r:embed="rId8"/>
          <a:stretch>
            <a:fillRect/>
          </a:stretch>
        </p:blipFill>
        <p:spPr>
          <a:xfrm>
            <a:off x="6094410" y="1238525"/>
            <a:ext cx="5449471" cy="1232679"/>
          </a:xfrm>
          <a:prstGeom prst="rect">
            <a:avLst/>
          </a:prstGeom>
          <a:effectLst/>
        </p:spPr>
      </p:pic>
      <p:sp>
        <p:nvSpPr>
          <p:cNvPr id="31" name="Rectangle 30">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Content Placeholder 11">
            <a:extLst>
              <a:ext uri="{FF2B5EF4-FFF2-40B4-BE49-F238E27FC236}">
                <a16:creationId xmlns:a16="http://schemas.microsoft.com/office/drawing/2014/main" id="{A0944165-E6E9-44B3-8DCA-6E16F265FACD}"/>
              </a:ext>
            </a:extLst>
          </p:cNvPr>
          <p:cNvSpPr>
            <a:spLocks noGrp="1"/>
          </p:cNvSpPr>
          <p:nvPr>
            <p:ph sz="half" idx="1"/>
          </p:nvPr>
        </p:nvSpPr>
        <p:spPr>
          <a:xfrm>
            <a:off x="646113" y="1600200"/>
            <a:ext cx="4561106" cy="4648199"/>
          </a:xfrm>
        </p:spPr>
        <p:txBody>
          <a:bodyPr vert="horz" lIns="91440" tIns="45720" rIns="91440" bIns="45720" rtlCol="0">
            <a:normAutofit/>
          </a:bodyPr>
          <a:lstStyle/>
          <a:p>
            <a:r>
              <a:rPr lang="en-US" dirty="0"/>
              <a:t>Facets are ways of grouping a visualization into multiple different pieces(subplots).</a:t>
            </a:r>
          </a:p>
          <a:p>
            <a:r>
              <a:rPr lang="en-US" dirty="0"/>
              <a:t>Allow us to view a separate plot for each unique value in a categorical variable.</a:t>
            </a:r>
          </a:p>
          <a:p>
            <a:r>
              <a:rPr lang="en-US" dirty="0"/>
              <a:t>To facet a plot by a single variable, use facet_wrap(). </a:t>
            </a:r>
          </a:p>
          <a:p>
            <a:endParaRPr lang="en-US" dirty="0"/>
          </a:p>
        </p:txBody>
      </p:sp>
      <p:pic>
        <p:nvPicPr>
          <p:cNvPr id="8" name="Content Placeholder 7" descr="A screenshot of a cell phone&#10;&#10;Description automatically generated">
            <a:extLst>
              <a:ext uri="{FF2B5EF4-FFF2-40B4-BE49-F238E27FC236}">
                <a16:creationId xmlns:a16="http://schemas.microsoft.com/office/drawing/2014/main" id="{13C07826-7A91-A348-9FB6-B1237536DA0C}"/>
              </a:ext>
            </a:extLst>
          </p:cNvPr>
          <p:cNvPicPr>
            <a:picLocks noGrp="1" noChangeAspect="1"/>
          </p:cNvPicPr>
          <p:nvPr>
            <p:ph sz="half" idx="2"/>
          </p:nvPr>
        </p:nvPicPr>
        <p:blipFill>
          <a:blip r:embed="rId9"/>
          <a:stretch>
            <a:fillRect/>
          </a:stretch>
        </p:blipFill>
        <p:spPr>
          <a:xfrm>
            <a:off x="6106005" y="2538756"/>
            <a:ext cx="5426280" cy="3862043"/>
          </a:xfrm>
          <a:prstGeom prst="rect">
            <a:avLst/>
          </a:prstGeom>
          <a:effectLst/>
        </p:spPr>
      </p:pic>
    </p:spTree>
    <p:extLst>
      <p:ext uri="{BB962C8B-B14F-4D97-AF65-F5344CB8AC3E}">
        <p14:creationId xmlns:p14="http://schemas.microsoft.com/office/powerpoint/2010/main" val="1774719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59CE0-0212-B445-A469-82D6CCC04CA6}"/>
              </a:ext>
            </a:extLst>
          </p:cNvPr>
          <p:cNvSpPr>
            <a:spLocks noGrp="1"/>
          </p:cNvSpPr>
          <p:nvPr>
            <p:ph type="title"/>
          </p:nvPr>
        </p:nvSpPr>
        <p:spPr>
          <a:xfrm>
            <a:off x="7385967" y="1325880"/>
            <a:ext cx="4158334" cy="3066507"/>
          </a:xfrm>
        </p:spPr>
        <p:txBody>
          <a:bodyPr vert="horz" lIns="91440" tIns="45720" rIns="91440" bIns="45720" rtlCol="0" anchor="b">
            <a:normAutofit/>
          </a:bodyPr>
          <a:lstStyle/>
          <a:p>
            <a:pPr>
              <a:lnSpc>
                <a:spcPct val="90000"/>
              </a:lnSpc>
            </a:pPr>
            <a:r>
              <a:rPr lang="en-US" sz="2200" b="0" i="0" kern="1200" dirty="0">
                <a:solidFill>
                  <a:srgbClr val="EBEBEB"/>
                </a:solidFill>
                <a:latin typeface="+mj-lt"/>
                <a:ea typeface="+mj-ea"/>
                <a:cs typeface="+mj-cs"/>
                <a:hlinkClick r:id="rId6"/>
              </a:rPr>
              <a:t>http://ggplot2.tidyverse.org/</a:t>
            </a:r>
            <a:br>
              <a:rPr lang="en-US" sz="2200" b="0" i="0" kern="1200" dirty="0">
                <a:solidFill>
                  <a:srgbClr val="EBEBEB"/>
                </a:solidFill>
                <a:latin typeface="+mj-lt"/>
                <a:ea typeface="+mj-ea"/>
                <a:cs typeface="+mj-cs"/>
              </a:rPr>
            </a:br>
            <a:endParaRPr lang="en-US" sz="2200" b="0" i="0" kern="1200" dirty="0">
              <a:solidFill>
                <a:srgbClr val="EBEBEB"/>
              </a:solidFill>
              <a:latin typeface="+mj-lt"/>
              <a:ea typeface="+mj-ea"/>
              <a:cs typeface="+mj-cs"/>
            </a:endParaRPr>
          </a:p>
        </p:txBody>
      </p:sp>
      <p:sp>
        <p:nvSpPr>
          <p:cNvPr id="28"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0" name="Freeform: Shape 29">
            <a:extLst>
              <a:ext uri="{FF2B5EF4-FFF2-40B4-BE49-F238E27FC236}">
                <a16:creationId xmlns:a16="http://schemas.microsoft.com/office/drawing/2014/main" id="{D8B22DE2-C518-4F77-BE90-E1B6B1909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68960" y="-68960"/>
            <a:ext cx="6858001" cy="6995918"/>
          </a:xfrm>
          <a:custGeom>
            <a:avLst/>
            <a:gdLst>
              <a:gd name="connsiteX0" fmla="*/ 6858001 w 6858001"/>
              <a:gd name="connsiteY0" fmla="*/ 1344715 h 6995918"/>
              <a:gd name="connsiteX1" fmla="*/ 6858001 w 6858001"/>
              <a:gd name="connsiteY1" fmla="*/ 1177 h 6995918"/>
              <a:gd name="connsiteX2" fmla="*/ 6702324 w 6858001"/>
              <a:gd name="connsiteY2" fmla="*/ 26222 h 6995918"/>
              <a:gd name="connsiteX3" fmla="*/ 6547333 w 6858001"/>
              <a:gd name="connsiteY3" fmla="*/ 50091 h 6995918"/>
              <a:gd name="connsiteX4" fmla="*/ 6391657 w 6858001"/>
              <a:gd name="connsiteY4" fmla="*/ 73455 h 6995918"/>
              <a:gd name="connsiteX5" fmla="*/ 6235294 w 6858001"/>
              <a:gd name="connsiteY5" fmla="*/ 93458 h 6995918"/>
              <a:gd name="connsiteX6" fmla="*/ 6079618 w 6858001"/>
              <a:gd name="connsiteY6" fmla="*/ 113629 h 6995918"/>
              <a:gd name="connsiteX7" fmla="*/ 5923255 w 6858001"/>
              <a:gd name="connsiteY7" fmla="*/ 132455 h 6995918"/>
              <a:gd name="connsiteX8" fmla="*/ 5768950 w 6858001"/>
              <a:gd name="connsiteY8" fmla="*/ 148591 h 6995918"/>
              <a:gd name="connsiteX9" fmla="*/ 5612588 w 6858001"/>
              <a:gd name="connsiteY9" fmla="*/ 163887 h 6995918"/>
              <a:gd name="connsiteX10" fmla="*/ 5456911 w 6858001"/>
              <a:gd name="connsiteY10" fmla="*/ 177839 h 6995918"/>
              <a:gd name="connsiteX11" fmla="*/ 5303978 w 6858001"/>
              <a:gd name="connsiteY11" fmla="*/ 189941 h 6995918"/>
              <a:gd name="connsiteX12" fmla="*/ 5148987 w 6858001"/>
              <a:gd name="connsiteY12" fmla="*/ 202044 h 6995918"/>
              <a:gd name="connsiteX13" fmla="*/ 4996054 w 6858001"/>
              <a:gd name="connsiteY13" fmla="*/ 212129 h 6995918"/>
              <a:gd name="connsiteX14" fmla="*/ 4843120 w 6858001"/>
              <a:gd name="connsiteY14" fmla="*/ 220029 h 6995918"/>
              <a:gd name="connsiteX15" fmla="*/ 4690873 w 6858001"/>
              <a:gd name="connsiteY15" fmla="*/ 228266 h 6995918"/>
              <a:gd name="connsiteX16" fmla="*/ 4539997 w 6858001"/>
              <a:gd name="connsiteY16" fmla="*/ 235157 h 6995918"/>
              <a:gd name="connsiteX17" fmla="*/ 4390492 w 6858001"/>
              <a:gd name="connsiteY17" fmla="*/ 240032 h 6995918"/>
              <a:gd name="connsiteX18" fmla="*/ 4240988 w 6858001"/>
              <a:gd name="connsiteY18" fmla="*/ 244234 h 6995918"/>
              <a:gd name="connsiteX19" fmla="*/ 4092855 w 6858001"/>
              <a:gd name="connsiteY19" fmla="*/ 248268 h 6995918"/>
              <a:gd name="connsiteX20" fmla="*/ 3946780 w 6858001"/>
              <a:gd name="connsiteY20" fmla="*/ 250117 h 6995918"/>
              <a:gd name="connsiteX21" fmla="*/ 3800704 w 6858001"/>
              <a:gd name="connsiteY21" fmla="*/ 252134 h 6995918"/>
              <a:gd name="connsiteX22" fmla="*/ 3656686 w 6858001"/>
              <a:gd name="connsiteY22" fmla="*/ 253143 h 6995918"/>
              <a:gd name="connsiteX23" fmla="*/ 3514040 w 6858001"/>
              <a:gd name="connsiteY23" fmla="*/ 252134 h 6995918"/>
              <a:gd name="connsiteX24" fmla="*/ 3372765 w 6858001"/>
              <a:gd name="connsiteY24" fmla="*/ 252134 h 6995918"/>
              <a:gd name="connsiteX25" fmla="*/ 3232862 w 6858001"/>
              <a:gd name="connsiteY25" fmla="*/ 250117 h 6995918"/>
              <a:gd name="connsiteX26" fmla="*/ 3095702 w 6858001"/>
              <a:gd name="connsiteY26" fmla="*/ 247092 h 6995918"/>
              <a:gd name="connsiteX27" fmla="*/ 2959914 w 6858001"/>
              <a:gd name="connsiteY27" fmla="*/ 244234 h 6995918"/>
              <a:gd name="connsiteX28" fmla="*/ 2826868 w 6858001"/>
              <a:gd name="connsiteY28" fmla="*/ 241040 h 6995918"/>
              <a:gd name="connsiteX29" fmla="*/ 2694509 w 6858001"/>
              <a:gd name="connsiteY29" fmla="*/ 236166 h 6995918"/>
              <a:gd name="connsiteX30" fmla="*/ 2564208 w 6858001"/>
              <a:gd name="connsiteY30" fmla="*/ 230955 h 6995918"/>
              <a:gd name="connsiteX31" fmla="*/ 2436649 w 6858001"/>
              <a:gd name="connsiteY31" fmla="*/ 226249 h 6995918"/>
              <a:gd name="connsiteX32" fmla="*/ 2187703 w 6858001"/>
              <a:gd name="connsiteY32" fmla="*/ 212969 h 6995918"/>
              <a:gd name="connsiteX33" fmla="*/ 1949045 w 6858001"/>
              <a:gd name="connsiteY33" fmla="*/ 198850 h 6995918"/>
              <a:gd name="connsiteX34" fmla="*/ 1719988 w 6858001"/>
              <a:gd name="connsiteY34" fmla="*/ 184058 h 6995918"/>
              <a:gd name="connsiteX35" fmla="*/ 1503275 w 6858001"/>
              <a:gd name="connsiteY35" fmla="*/ 167753 h 6995918"/>
              <a:gd name="connsiteX36" fmla="*/ 1296163 w 6858001"/>
              <a:gd name="connsiteY36" fmla="*/ 150776 h 6995918"/>
              <a:gd name="connsiteX37" fmla="*/ 1104139 w 6858001"/>
              <a:gd name="connsiteY37" fmla="*/ 132455 h 6995918"/>
              <a:gd name="connsiteX38" fmla="*/ 923774 w 6858001"/>
              <a:gd name="connsiteY38" fmla="*/ 114469 h 6995918"/>
              <a:gd name="connsiteX39" fmla="*/ 757810 w 6858001"/>
              <a:gd name="connsiteY39" fmla="*/ 96484 h 6995918"/>
              <a:gd name="connsiteX40" fmla="*/ 605563 w 6858001"/>
              <a:gd name="connsiteY40" fmla="*/ 79507 h 6995918"/>
              <a:gd name="connsiteX41" fmla="*/ 470460 w 6858001"/>
              <a:gd name="connsiteY41" fmla="*/ 63370 h 6995918"/>
              <a:gd name="connsiteX42" fmla="*/ 348388 w 6858001"/>
              <a:gd name="connsiteY42" fmla="*/ 48074 h 6995918"/>
              <a:gd name="connsiteX43" fmla="*/ 245518 w 6858001"/>
              <a:gd name="connsiteY43" fmla="*/ 35299 h 6995918"/>
              <a:gd name="connsiteX44" fmla="*/ 159107 w 6858001"/>
              <a:gd name="connsiteY44" fmla="*/ 23197 h 6995918"/>
              <a:gd name="connsiteX45" fmla="*/ 40463 w 6858001"/>
              <a:gd name="connsiteY45" fmla="*/ 5883 h 6995918"/>
              <a:gd name="connsiteX46" fmla="*/ 1 w 6858001"/>
              <a:gd name="connsiteY46" fmla="*/ 0 h 6995918"/>
              <a:gd name="connsiteX47" fmla="*/ 1 w 6858001"/>
              <a:gd name="connsiteY47" fmla="*/ 905354 h 6995918"/>
              <a:gd name="connsiteX48" fmla="*/ 0 w 6858001"/>
              <a:gd name="connsiteY48" fmla="*/ 905354 h 6995918"/>
              <a:gd name="connsiteX49" fmla="*/ 0 w 6858001"/>
              <a:gd name="connsiteY49" fmla="*/ 6995918 h 6995918"/>
              <a:gd name="connsiteX50" fmla="*/ 6858000 w 6858001"/>
              <a:gd name="connsiteY50" fmla="*/ 6995918 h 6995918"/>
              <a:gd name="connsiteX51" fmla="*/ 6858000 w 6858001"/>
              <a:gd name="connsiteY51" fmla="*/ 1344715 h 699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95918">
                <a:moveTo>
                  <a:pt x="6858001" y="1344715"/>
                </a:moveTo>
                <a:lnTo>
                  <a:pt x="6858001" y="1177"/>
                </a:lnTo>
                <a:lnTo>
                  <a:pt x="6702324" y="26222"/>
                </a:lnTo>
                <a:lnTo>
                  <a:pt x="6547333" y="50091"/>
                </a:lnTo>
                <a:lnTo>
                  <a:pt x="6391657" y="73455"/>
                </a:lnTo>
                <a:lnTo>
                  <a:pt x="6235294" y="93458"/>
                </a:lnTo>
                <a:lnTo>
                  <a:pt x="6079618" y="113629"/>
                </a:lnTo>
                <a:lnTo>
                  <a:pt x="5923255" y="132455"/>
                </a:lnTo>
                <a:lnTo>
                  <a:pt x="5768950" y="148591"/>
                </a:lnTo>
                <a:lnTo>
                  <a:pt x="5612588" y="163887"/>
                </a:lnTo>
                <a:lnTo>
                  <a:pt x="5456911" y="177839"/>
                </a:lnTo>
                <a:lnTo>
                  <a:pt x="5303978" y="189941"/>
                </a:lnTo>
                <a:lnTo>
                  <a:pt x="5148987" y="202044"/>
                </a:lnTo>
                <a:lnTo>
                  <a:pt x="4996054" y="212129"/>
                </a:lnTo>
                <a:lnTo>
                  <a:pt x="4843120" y="220029"/>
                </a:lnTo>
                <a:lnTo>
                  <a:pt x="4690873" y="228266"/>
                </a:lnTo>
                <a:lnTo>
                  <a:pt x="4539997" y="235157"/>
                </a:lnTo>
                <a:lnTo>
                  <a:pt x="4390492" y="240032"/>
                </a:lnTo>
                <a:lnTo>
                  <a:pt x="4240988" y="244234"/>
                </a:lnTo>
                <a:lnTo>
                  <a:pt x="4092855" y="248268"/>
                </a:lnTo>
                <a:lnTo>
                  <a:pt x="3946780" y="250117"/>
                </a:lnTo>
                <a:lnTo>
                  <a:pt x="3800704" y="252134"/>
                </a:lnTo>
                <a:lnTo>
                  <a:pt x="3656686" y="253143"/>
                </a:lnTo>
                <a:lnTo>
                  <a:pt x="3514040" y="252134"/>
                </a:lnTo>
                <a:lnTo>
                  <a:pt x="3372765" y="252134"/>
                </a:lnTo>
                <a:lnTo>
                  <a:pt x="3232862" y="250117"/>
                </a:lnTo>
                <a:lnTo>
                  <a:pt x="3095702" y="247092"/>
                </a:lnTo>
                <a:lnTo>
                  <a:pt x="2959914" y="244234"/>
                </a:lnTo>
                <a:lnTo>
                  <a:pt x="2826868" y="241040"/>
                </a:lnTo>
                <a:lnTo>
                  <a:pt x="2694509" y="236166"/>
                </a:lnTo>
                <a:lnTo>
                  <a:pt x="2564208" y="230955"/>
                </a:lnTo>
                <a:lnTo>
                  <a:pt x="2436649" y="226249"/>
                </a:lnTo>
                <a:lnTo>
                  <a:pt x="2187703" y="212969"/>
                </a:lnTo>
                <a:lnTo>
                  <a:pt x="1949045" y="198850"/>
                </a:lnTo>
                <a:lnTo>
                  <a:pt x="1719988" y="184058"/>
                </a:lnTo>
                <a:lnTo>
                  <a:pt x="1503275" y="167753"/>
                </a:lnTo>
                <a:lnTo>
                  <a:pt x="1296163" y="150776"/>
                </a:lnTo>
                <a:lnTo>
                  <a:pt x="1104139" y="132455"/>
                </a:lnTo>
                <a:lnTo>
                  <a:pt x="923774" y="114469"/>
                </a:lnTo>
                <a:lnTo>
                  <a:pt x="757810" y="96484"/>
                </a:lnTo>
                <a:lnTo>
                  <a:pt x="605563" y="79507"/>
                </a:lnTo>
                <a:lnTo>
                  <a:pt x="470460" y="63370"/>
                </a:lnTo>
                <a:lnTo>
                  <a:pt x="348388" y="48074"/>
                </a:lnTo>
                <a:lnTo>
                  <a:pt x="245518" y="35299"/>
                </a:lnTo>
                <a:lnTo>
                  <a:pt x="159107" y="23197"/>
                </a:lnTo>
                <a:lnTo>
                  <a:pt x="40463" y="5883"/>
                </a:lnTo>
                <a:lnTo>
                  <a:pt x="1" y="0"/>
                </a:lnTo>
                <a:lnTo>
                  <a:pt x="1" y="905354"/>
                </a:lnTo>
                <a:lnTo>
                  <a:pt x="0" y="905354"/>
                </a:lnTo>
                <a:lnTo>
                  <a:pt x="0" y="6995918"/>
                </a:lnTo>
                <a:lnTo>
                  <a:pt x="6858000" y="6995918"/>
                </a:lnTo>
                <a:lnTo>
                  <a:pt x="6858000" y="1344715"/>
                </a:lnTo>
                <a:close/>
              </a:path>
            </a:pathLst>
          </a:custGeom>
          <a:ln>
            <a:noFill/>
          </a:ln>
        </p:spPr>
      </p:sp>
      <p:sp>
        <p:nvSpPr>
          <p:cNvPr id="32" name="Rectangle 31">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Content Placeholder 8" descr="A picture containing clock&#10;&#10;Description automatically generated">
            <a:extLst>
              <a:ext uri="{FF2B5EF4-FFF2-40B4-BE49-F238E27FC236}">
                <a16:creationId xmlns:a16="http://schemas.microsoft.com/office/drawing/2014/main" id="{6C079F97-D826-3B45-942B-6AD982B11BED}"/>
              </a:ext>
            </a:extLst>
          </p:cNvPr>
          <p:cNvPicPr>
            <a:picLocks noGrp="1" noChangeAspect="1"/>
          </p:cNvPicPr>
          <p:nvPr>
            <p:ph idx="1"/>
          </p:nvPr>
        </p:nvPicPr>
        <p:blipFill rotWithShape="1">
          <a:blip r:embed="rId7"/>
          <a:srcRect l="3476" r="3982" b="3"/>
          <a:stretch/>
        </p:blipFill>
        <p:spPr>
          <a:xfrm>
            <a:off x="795397" y="647698"/>
            <a:ext cx="5147471" cy="5562139"/>
          </a:xfrm>
          <a:prstGeom prst="rect">
            <a:avLst/>
          </a:prstGeom>
          <a:effectLst/>
        </p:spPr>
      </p:pic>
      <p:sp>
        <p:nvSpPr>
          <p:cNvPr id="3" name="TextBox 2">
            <a:extLst>
              <a:ext uri="{FF2B5EF4-FFF2-40B4-BE49-F238E27FC236}">
                <a16:creationId xmlns:a16="http://schemas.microsoft.com/office/drawing/2014/main" id="{2E736D95-60A4-0A4B-93EA-8A15806256A0}"/>
              </a:ext>
            </a:extLst>
          </p:cNvPr>
          <p:cNvSpPr txBox="1"/>
          <p:nvPr/>
        </p:nvSpPr>
        <p:spPr>
          <a:xfrm>
            <a:off x="8483600" y="5816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6870614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 name="Rectangle 2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9"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Content Placeholder 5" descr="A picture containing bird&#10;&#10;Description automatically generated">
            <a:extLst>
              <a:ext uri="{FF2B5EF4-FFF2-40B4-BE49-F238E27FC236}">
                <a16:creationId xmlns:a16="http://schemas.microsoft.com/office/drawing/2014/main" id="{9C507B39-F934-1142-B956-3EBA16B9D063}"/>
              </a:ext>
            </a:extLst>
          </p:cNvPr>
          <p:cNvPicPr>
            <a:picLocks noChangeAspect="1"/>
          </p:cNvPicPr>
          <p:nvPr/>
        </p:nvPicPr>
        <p:blipFill>
          <a:blip r:embed="rId7"/>
          <a:stretch>
            <a:fillRect/>
          </a:stretch>
        </p:blipFill>
        <p:spPr>
          <a:xfrm>
            <a:off x="6094410" y="1164770"/>
            <a:ext cx="5449471" cy="1791874"/>
          </a:xfrm>
          <a:prstGeom prst="rect">
            <a:avLst/>
          </a:prstGeom>
          <a:effectLst/>
        </p:spPr>
      </p:pic>
      <p:sp>
        <p:nvSpPr>
          <p:cNvPr id="31" name="Rectangle 30">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Content Placeholder 11">
            <a:extLst>
              <a:ext uri="{FF2B5EF4-FFF2-40B4-BE49-F238E27FC236}">
                <a16:creationId xmlns:a16="http://schemas.microsoft.com/office/drawing/2014/main" id="{9260CF22-3858-47EB-A5B7-349B7BB4FEC8}"/>
              </a:ext>
            </a:extLst>
          </p:cNvPr>
          <p:cNvSpPr>
            <a:spLocks noGrp="1"/>
          </p:cNvSpPr>
          <p:nvPr>
            <p:ph sz="half" idx="1"/>
          </p:nvPr>
        </p:nvSpPr>
        <p:spPr>
          <a:xfrm>
            <a:off x="646113" y="2052918"/>
            <a:ext cx="4561106" cy="4195481"/>
          </a:xfrm>
        </p:spPr>
        <p:txBody>
          <a:bodyPr vert="horz" lIns="91440" tIns="45720" rIns="91440" bIns="45720" rtlCol="0">
            <a:normAutofit/>
          </a:bodyPr>
          <a:lstStyle/>
          <a:p>
            <a:r>
              <a:rPr lang="en-US" dirty="0"/>
              <a:t>To facet a plot by a combination of two variables use facet_grid().</a:t>
            </a:r>
          </a:p>
          <a:p>
            <a:endParaRPr lang="en-US" dirty="0"/>
          </a:p>
        </p:txBody>
      </p:sp>
      <p:pic>
        <p:nvPicPr>
          <p:cNvPr id="8" name="Content Placeholder 7" descr="A picture containing group&#10;&#10;Description automatically generated">
            <a:extLst>
              <a:ext uri="{FF2B5EF4-FFF2-40B4-BE49-F238E27FC236}">
                <a16:creationId xmlns:a16="http://schemas.microsoft.com/office/drawing/2014/main" id="{0B8EF024-6461-3E49-9445-2DF246528EC3}"/>
              </a:ext>
            </a:extLst>
          </p:cNvPr>
          <p:cNvPicPr>
            <a:picLocks noGrp="1" noChangeAspect="1"/>
          </p:cNvPicPr>
          <p:nvPr>
            <p:ph sz="half" idx="2"/>
          </p:nvPr>
        </p:nvPicPr>
        <p:blipFill>
          <a:blip r:embed="rId8"/>
          <a:stretch>
            <a:fillRect/>
          </a:stretch>
        </p:blipFill>
        <p:spPr>
          <a:xfrm>
            <a:off x="6560700" y="2741607"/>
            <a:ext cx="4983181" cy="3506791"/>
          </a:xfrm>
          <a:prstGeom prst="rect">
            <a:avLst/>
          </a:prstGeom>
          <a:effectLst/>
        </p:spPr>
      </p:pic>
    </p:spTree>
    <p:extLst>
      <p:ext uri="{BB962C8B-B14F-4D97-AF65-F5344CB8AC3E}">
        <p14:creationId xmlns:p14="http://schemas.microsoft.com/office/powerpoint/2010/main" val="226909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A2737-AD59-C444-818D-FB04B11EE557}"/>
              </a:ext>
            </a:extLst>
          </p:cNvPr>
          <p:cNvSpPr>
            <a:spLocks noGrp="1"/>
          </p:cNvSpPr>
          <p:nvPr>
            <p:ph type="title"/>
          </p:nvPr>
        </p:nvSpPr>
        <p:spPr>
          <a:xfrm>
            <a:off x="762000" y="268358"/>
            <a:ext cx="10668000" cy="983972"/>
          </a:xfrm>
        </p:spPr>
        <p:txBody>
          <a:bodyPr>
            <a:normAutofit fontScale="90000"/>
          </a:bodyPr>
          <a:lstStyle/>
          <a:p>
            <a:r>
              <a:rPr lang="en-GB" dirty="0"/>
              <a:t>What does </a:t>
            </a:r>
            <a:r>
              <a:rPr lang="en-GB" i="1" dirty="0"/>
              <a:t>ggplot2</a:t>
            </a:r>
            <a:r>
              <a:rPr lang="en-GB" dirty="0"/>
              <a:t> stand for?</a:t>
            </a:r>
            <a:br>
              <a:rPr lang="en-GB" dirty="0"/>
            </a:br>
            <a:endParaRPr lang="en-US" dirty="0"/>
          </a:p>
        </p:txBody>
      </p:sp>
      <p:sp>
        <p:nvSpPr>
          <p:cNvPr id="3" name="Content Placeholder 2">
            <a:extLst>
              <a:ext uri="{FF2B5EF4-FFF2-40B4-BE49-F238E27FC236}">
                <a16:creationId xmlns:a16="http://schemas.microsoft.com/office/drawing/2014/main" id="{E5DC6C99-4449-A544-9BD0-9699074AC90E}"/>
              </a:ext>
            </a:extLst>
          </p:cNvPr>
          <p:cNvSpPr>
            <a:spLocks noGrp="1"/>
          </p:cNvSpPr>
          <p:nvPr>
            <p:ph idx="1"/>
          </p:nvPr>
        </p:nvSpPr>
        <p:spPr>
          <a:xfrm>
            <a:off x="762000" y="2286000"/>
            <a:ext cx="10668000" cy="725557"/>
          </a:xfrm>
        </p:spPr>
        <p:txBody>
          <a:bodyPr/>
          <a:lstStyle/>
          <a:p>
            <a:endParaRPr lang="en-US" dirty="0"/>
          </a:p>
          <a:p>
            <a:endParaRPr lang="en-US" dirty="0"/>
          </a:p>
        </p:txBody>
      </p:sp>
      <p:sp>
        <p:nvSpPr>
          <p:cNvPr id="5" name="Rectangle 4">
            <a:extLst>
              <a:ext uri="{FF2B5EF4-FFF2-40B4-BE49-F238E27FC236}">
                <a16:creationId xmlns:a16="http://schemas.microsoft.com/office/drawing/2014/main" id="{9D4D6988-C763-B94D-89CB-3040D42D7A6F}"/>
              </a:ext>
            </a:extLst>
          </p:cNvPr>
          <p:cNvSpPr/>
          <p:nvPr/>
        </p:nvSpPr>
        <p:spPr>
          <a:xfrm>
            <a:off x="1093303" y="1582341"/>
            <a:ext cx="10575236" cy="5047536"/>
          </a:xfrm>
          <a:prstGeom prst="rect">
            <a:avLst/>
          </a:prstGeom>
        </p:spPr>
        <p:txBody>
          <a:bodyPr wrap="square">
            <a:spAutoFit/>
          </a:bodyPr>
          <a:lstStyle/>
          <a:p>
            <a:r>
              <a:rPr lang="en-GB" sz="2000" b="0" i="0" u="none" strike="noStrike" dirty="0">
                <a:solidFill>
                  <a:srgbClr val="FFC000"/>
                </a:solidFill>
                <a:effectLst/>
                <a:latin typeface="Yanone Kaffeesatz"/>
              </a:rPr>
              <a:t>A </a:t>
            </a:r>
            <a:r>
              <a:rPr lang="en-GB" sz="2000" b="1" i="0" u="none" strike="noStrike" dirty="0">
                <a:solidFill>
                  <a:srgbClr val="FFC000"/>
                </a:solidFill>
                <a:effectLst/>
                <a:latin typeface="Yanone Kaffeesatz"/>
              </a:rPr>
              <a:t>Grammar of Graphics</a:t>
            </a:r>
            <a:r>
              <a:rPr lang="en-GB" sz="2000" b="0" i="0" u="none" strike="noStrike" dirty="0">
                <a:solidFill>
                  <a:srgbClr val="FFC000"/>
                </a:solidFill>
                <a:effectLst/>
                <a:latin typeface="Yanone Kaffeesatz"/>
              </a:rPr>
              <a:t>!</a:t>
            </a:r>
          </a:p>
          <a:p>
            <a:endParaRPr lang="en-GB" b="0" i="0" u="none" strike="noStrike" dirty="0">
              <a:solidFill>
                <a:srgbClr val="000000"/>
              </a:solidFill>
              <a:effectLst/>
              <a:latin typeface="Yanone Kaffeesatz"/>
            </a:endParaRPr>
          </a:p>
          <a:p>
            <a:r>
              <a:rPr lang="en-GB" sz="2400" b="1" dirty="0">
                <a:effectLst/>
              </a:rPr>
              <a:t>ggplot(data = &lt;DATA&gt;) + </a:t>
            </a:r>
          </a:p>
          <a:p>
            <a:r>
              <a:rPr lang="en-GB" sz="2400" b="1" dirty="0">
                <a:effectLst/>
              </a:rPr>
              <a:t>&lt;GEOM_FUNCTION&gt;(</a:t>
            </a:r>
          </a:p>
          <a:p>
            <a:r>
              <a:rPr lang="en-GB" sz="2400" b="1" dirty="0">
                <a:effectLst/>
              </a:rPr>
              <a:t>mapping = aes(&lt;MAPPINGS&gt;),</a:t>
            </a:r>
          </a:p>
          <a:p>
            <a:r>
              <a:rPr lang="en-GB" sz="2400" b="1" dirty="0">
                <a:effectLst/>
              </a:rPr>
              <a:t>stat = &lt;STAT&gt;, </a:t>
            </a:r>
          </a:p>
          <a:p>
            <a:r>
              <a:rPr lang="en-GB" sz="2400" b="1" dirty="0">
                <a:effectLst/>
              </a:rPr>
              <a:t>position = &lt;POSITION&gt;) +</a:t>
            </a:r>
          </a:p>
          <a:p>
            <a:r>
              <a:rPr lang="en-GB" sz="2400" b="1" dirty="0">
                <a:effectLst/>
              </a:rPr>
              <a:t>&lt;COORDINATE_FUNCTION&gt; +</a:t>
            </a:r>
          </a:p>
          <a:p>
            <a:r>
              <a:rPr lang="en-GB" sz="2400" b="1" dirty="0">
                <a:effectLst/>
              </a:rPr>
              <a:t>&lt;FACET_FUNCTION&gt;</a:t>
            </a:r>
          </a:p>
          <a:p>
            <a:br>
              <a:rPr lang="en-GB" b="0" i="0" u="none" strike="noStrike" dirty="0">
                <a:solidFill>
                  <a:srgbClr val="000000"/>
                </a:solidFill>
                <a:effectLst/>
                <a:latin typeface="Droid Serif"/>
              </a:rPr>
            </a:br>
            <a:endParaRPr lang="en-GB" b="0" i="0" u="none" strike="noStrike" dirty="0">
              <a:solidFill>
                <a:srgbClr val="000000"/>
              </a:solidFill>
              <a:effectLst/>
              <a:latin typeface="Droid Serif"/>
            </a:endParaRPr>
          </a:p>
          <a:p>
            <a:r>
              <a:rPr lang="en-GB" sz="2000" b="1" i="0" u="none" strike="noStrike" dirty="0">
                <a:solidFill>
                  <a:srgbClr val="FFC000"/>
                </a:solidFill>
                <a:effectLst/>
                <a:latin typeface="Droid Serif"/>
              </a:rPr>
              <a:t>You can uniquely describe any plot as a combination of these 7 parameters.</a:t>
            </a:r>
          </a:p>
          <a:p>
            <a:endParaRPr lang="en-GB" sz="2000" b="1" i="0" u="none" strike="noStrike" dirty="0">
              <a:solidFill>
                <a:srgbClr val="FFC000"/>
              </a:solidFill>
              <a:effectLst/>
              <a:latin typeface="Droid Serif"/>
            </a:endParaRPr>
          </a:p>
          <a:p>
            <a:r>
              <a:rPr lang="en-GB" sz="2000" b="1" dirty="0">
                <a:solidFill>
                  <a:srgbClr val="FFC000"/>
                </a:solidFill>
                <a:latin typeface="Droid Serif"/>
              </a:rPr>
              <a:t>Ggplot2 </a:t>
            </a:r>
            <a:r>
              <a:rPr lang="en-GB" sz="2000" b="1" dirty="0" err="1">
                <a:solidFill>
                  <a:srgbClr val="FFC000"/>
                </a:solidFill>
                <a:latin typeface="Droid Serif"/>
              </a:rPr>
              <a:t>cheatsheet</a:t>
            </a:r>
            <a:r>
              <a:rPr lang="en-GB" sz="2000" b="1" dirty="0">
                <a:solidFill>
                  <a:srgbClr val="FFC000"/>
                </a:solidFill>
                <a:latin typeface="Droid Serif"/>
              </a:rPr>
              <a:t> available at </a:t>
            </a:r>
            <a:r>
              <a:rPr lang="en-GB" sz="2000" b="1" dirty="0">
                <a:solidFill>
                  <a:srgbClr val="FFC000"/>
                </a:solidFill>
                <a:latin typeface="Droid Serif"/>
                <a:hlinkClick r:id="rId3"/>
              </a:rPr>
              <a:t>https://rstudio.com/</a:t>
            </a:r>
            <a:r>
              <a:rPr lang="en-GB" sz="2000" b="1" dirty="0" err="1">
                <a:solidFill>
                  <a:srgbClr val="FFC000"/>
                </a:solidFill>
                <a:latin typeface="Droid Serif"/>
                <a:hlinkClick r:id="rId3"/>
              </a:rPr>
              <a:t>wp</a:t>
            </a:r>
            <a:r>
              <a:rPr lang="en-GB" sz="2000" b="1" dirty="0">
                <a:solidFill>
                  <a:srgbClr val="FFC000"/>
                </a:solidFill>
                <a:latin typeface="Droid Serif"/>
                <a:hlinkClick r:id="rId3"/>
              </a:rPr>
              <a:t>-content/uploads/2015/03/ggplot2-cheatsheet.pdf</a:t>
            </a:r>
            <a:endParaRPr lang="en-GB" sz="2000" b="1" i="0" u="none" strike="noStrike" dirty="0">
              <a:solidFill>
                <a:srgbClr val="FFC000"/>
              </a:solidFill>
              <a:effectLst/>
              <a:latin typeface="Droid Serif"/>
            </a:endParaRPr>
          </a:p>
        </p:txBody>
      </p:sp>
    </p:spTree>
    <p:extLst>
      <p:ext uri="{BB962C8B-B14F-4D97-AF65-F5344CB8AC3E}">
        <p14:creationId xmlns:p14="http://schemas.microsoft.com/office/powerpoint/2010/main" val="210648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 name="Picture 47">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49">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51">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4" name="Picture 53">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6" name="Rectangle 55">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1982A8-745D-194E-9A45-A476266B67EE}"/>
              </a:ext>
            </a:extLst>
          </p:cNvPr>
          <p:cNvSpPr>
            <a:spLocks noGrp="1"/>
          </p:cNvSpPr>
          <p:nvPr>
            <p:ph type="title"/>
          </p:nvPr>
        </p:nvSpPr>
        <p:spPr>
          <a:xfrm>
            <a:off x="646112" y="452718"/>
            <a:ext cx="4165580" cy="1400530"/>
          </a:xfrm>
        </p:spPr>
        <p:txBody>
          <a:bodyPr vert="horz" lIns="91440" tIns="45720" rIns="91440" bIns="45720" rtlCol="0" anchor="t">
            <a:normAutofit/>
          </a:bodyPr>
          <a:lstStyle/>
          <a:p>
            <a:r>
              <a:rPr lang="en-US"/>
              <a:t>Example</a:t>
            </a:r>
          </a:p>
        </p:txBody>
      </p:sp>
      <p:sp>
        <p:nvSpPr>
          <p:cNvPr id="58" name="Freeform: Shape 57">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60"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2" name="Content Placeholder 11" descr="A screenshot of a cell phone&#10;&#10;Description automatically generated">
            <a:extLst>
              <a:ext uri="{FF2B5EF4-FFF2-40B4-BE49-F238E27FC236}">
                <a16:creationId xmlns:a16="http://schemas.microsoft.com/office/drawing/2014/main" id="{C42A1361-FCB7-CA45-AA5F-CA84B9B73EA9}"/>
              </a:ext>
            </a:extLst>
          </p:cNvPr>
          <p:cNvPicPr>
            <a:picLocks noChangeAspect="1"/>
          </p:cNvPicPr>
          <p:nvPr/>
        </p:nvPicPr>
        <p:blipFill>
          <a:blip r:embed="rId8"/>
          <a:stretch>
            <a:fillRect/>
          </a:stretch>
        </p:blipFill>
        <p:spPr>
          <a:xfrm>
            <a:off x="6094410" y="1110637"/>
            <a:ext cx="5449471" cy="1757453"/>
          </a:xfrm>
          <a:prstGeom prst="rect">
            <a:avLst/>
          </a:prstGeom>
          <a:effectLst/>
        </p:spPr>
      </p:pic>
      <p:sp>
        <p:nvSpPr>
          <p:cNvPr id="62" name="Rectangle 61">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3" name="Content Placeholder 42">
            <a:extLst>
              <a:ext uri="{FF2B5EF4-FFF2-40B4-BE49-F238E27FC236}">
                <a16:creationId xmlns:a16="http://schemas.microsoft.com/office/drawing/2014/main" id="{E2D9DDB9-993A-4467-B45D-8CC93B0BE7F3}"/>
              </a:ext>
            </a:extLst>
          </p:cNvPr>
          <p:cNvSpPr>
            <a:spLocks noGrp="1"/>
          </p:cNvSpPr>
          <p:nvPr>
            <p:ph sz="half" idx="1"/>
          </p:nvPr>
        </p:nvSpPr>
        <p:spPr>
          <a:xfrm>
            <a:off x="646113" y="2052918"/>
            <a:ext cx="4165146" cy="4195481"/>
          </a:xfrm>
        </p:spPr>
        <p:txBody>
          <a:bodyPr vert="horz" lIns="91440" tIns="45720" rIns="91440" bIns="45720" rtlCol="0">
            <a:normAutofit/>
          </a:bodyPr>
          <a:lstStyle/>
          <a:p>
            <a:endParaRPr lang="en-US"/>
          </a:p>
        </p:txBody>
      </p:sp>
      <p:pic>
        <p:nvPicPr>
          <p:cNvPr id="20" name="Content Placeholder 19" descr="A picture containing photo, lot, large, group&#10;&#10;Description automatically generated">
            <a:extLst>
              <a:ext uri="{FF2B5EF4-FFF2-40B4-BE49-F238E27FC236}">
                <a16:creationId xmlns:a16="http://schemas.microsoft.com/office/drawing/2014/main" id="{444592B5-CF20-AC40-92E4-76F965476409}"/>
              </a:ext>
            </a:extLst>
          </p:cNvPr>
          <p:cNvPicPr>
            <a:picLocks noGrp="1" noChangeAspect="1"/>
          </p:cNvPicPr>
          <p:nvPr>
            <p:ph sz="half" idx="2"/>
          </p:nvPr>
        </p:nvPicPr>
        <p:blipFill>
          <a:blip r:embed="rId9"/>
          <a:stretch>
            <a:fillRect/>
          </a:stretch>
        </p:blipFill>
        <p:spPr>
          <a:xfrm>
            <a:off x="6579287" y="3526971"/>
            <a:ext cx="4479716" cy="2721427"/>
          </a:xfrm>
          <a:prstGeom prst="rect">
            <a:avLst/>
          </a:prstGeom>
          <a:effectLst/>
        </p:spPr>
      </p:pic>
    </p:spTree>
    <p:extLst>
      <p:ext uri="{BB962C8B-B14F-4D97-AF65-F5344CB8AC3E}">
        <p14:creationId xmlns:p14="http://schemas.microsoft.com/office/powerpoint/2010/main" val="281623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CA1F76F-84C5-904C-9CCE-6151C5F98F6E}"/>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ggplot graphic system</a:t>
            </a:r>
          </a:p>
        </p:txBody>
      </p:sp>
      <p:sp>
        <p:nvSpPr>
          <p:cNvPr id="3" name="Content Placeholder 2">
            <a:extLst>
              <a:ext uri="{FF2B5EF4-FFF2-40B4-BE49-F238E27FC236}">
                <a16:creationId xmlns:a16="http://schemas.microsoft.com/office/drawing/2014/main" id="{4283E42A-170E-184E-B696-8C996ACCF032}"/>
              </a:ext>
            </a:extLst>
          </p:cNvPr>
          <p:cNvSpPr>
            <a:spLocks noGrp="1"/>
          </p:cNvSpPr>
          <p:nvPr>
            <p:ph idx="1"/>
          </p:nvPr>
        </p:nvSpPr>
        <p:spPr>
          <a:xfrm>
            <a:off x="5204109" y="1645920"/>
            <a:ext cx="6269434" cy="4470821"/>
          </a:xfrm>
        </p:spPr>
        <p:txBody>
          <a:bodyPr>
            <a:normAutofit/>
          </a:bodyPr>
          <a:lstStyle/>
          <a:p>
            <a:r>
              <a:rPr lang="en-GB" dirty="0"/>
              <a:t>R has several systems for making graphs, but </a:t>
            </a:r>
            <a:r>
              <a:rPr lang="en-GB" b="1" dirty="0"/>
              <a:t>ggplot2 </a:t>
            </a:r>
            <a:r>
              <a:rPr lang="en-GB" dirty="0"/>
              <a:t>is one of the most elegant and most versatile. </a:t>
            </a:r>
          </a:p>
          <a:p>
            <a:r>
              <a:rPr lang="en-GB" b="1" dirty="0"/>
              <a:t>ggplot2 </a:t>
            </a:r>
            <a:r>
              <a:rPr lang="en-GB" dirty="0"/>
              <a:t>implements the </a:t>
            </a:r>
            <a:r>
              <a:rPr lang="en-GB" i="1" dirty="0"/>
              <a:t>grammar of graphics</a:t>
            </a:r>
            <a:r>
              <a:rPr lang="en-GB" dirty="0"/>
              <a:t>, a coherent system for describing and building graphs. </a:t>
            </a:r>
          </a:p>
          <a:p>
            <a:r>
              <a:rPr lang="en-GB" dirty="0"/>
              <a:t>More about the theoretical underpinnings of </a:t>
            </a:r>
            <a:r>
              <a:rPr lang="en-GB" b="1" dirty="0"/>
              <a:t>ggplot2 </a:t>
            </a:r>
            <a:r>
              <a:rPr lang="en-GB" dirty="0"/>
              <a:t>,Please read “</a:t>
            </a:r>
            <a:r>
              <a:rPr lang="en-GB" dirty="0">
                <a:hlinkClick r:id="rId4"/>
              </a:rPr>
              <a:t>A Layered Grammar of Graphics</a:t>
            </a:r>
            <a:r>
              <a:rPr lang="en-GB" dirty="0"/>
              <a:t>”. </a:t>
            </a:r>
          </a:p>
          <a:p>
            <a:endParaRPr lang="en-GB" dirty="0"/>
          </a:p>
          <a:p>
            <a:endParaRPr lang="en-US" dirty="0"/>
          </a:p>
        </p:txBody>
      </p:sp>
    </p:spTree>
    <p:extLst>
      <p:ext uri="{BB962C8B-B14F-4D97-AF65-F5344CB8AC3E}">
        <p14:creationId xmlns:p14="http://schemas.microsoft.com/office/powerpoint/2010/main" val="870677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9" name="Freeform: Shape 28">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CEF86F7-1729-0946-B18A-27A145F53FEF}"/>
              </a:ext>
            </a:extLst>
          </p:cNvPr>
          <p:cNvSpPr>
            <a:spLocks noGrp="1"/>
          </p:cNvSpPr>
          <p:nvPr>
            <p:ph type="title"/>
          </p:nvPr>
        </p:nvSpPr>
        <p:spPr>
          <a:xfrm>
            <a:off x="653143" y="1645920"/>
            <a:ext cx="3522879" cy="4470821"/>
          </a:xfrm>
        </p:spPr>
        <p:txBody>
          <a:bodyPr>
            <a:normAutofit/>
          </a:bodyPr>
          <a:lstStyle/>
          <a:p>
            <a:pPr algn="r"/>
            <a:r>
              <a:rPr lang="en-GB">
                <a:solidFill>
                  <a:schemeClr val="bg2"/>
                </a:solidFill>
              </a:rPr>
              <a:t>Why use ggplot2?</a:t>
            </a:r>
            <a:br>
              <a:rPr lang="en-GB">
                <a:solidFill>
                  <a:schemeClr val="bg2"/>
                </a:solidFill>
              </a:rPr>
            </a:br>
            <a:endParaRPr lang="en-US">
              <a:solidFill>
                <a:schemeClr val="bg2"/>
              </a:solidFill>
            </a:endParaRPr>
          </a:p>
        </p:txBody>
      </p:sp>
      <p:sp>
        <p:nvSpPr>
          <p:cNvPr id="7" name="Content Placeholder 2">
            <a:extLst>
              <a:ext uri="{FF2B5EF4-FFF2-40B4-BE49-F238E27FC236}">
                <a16:creationId xmlns:a16="http://schemas.microsoft.com/office/drawing/2014/main" id="{328D69B1-0647-9843-ADB8-16FE0672B559}"/>
              </a:ext>
            </a:extLst>
          </p:cNvPr>
          <p:cNvSpPr>
            <a:spLocks noGrp="1"/>
          </p:cNvSpPr>
          <p:nvPr>
            <p:ph idx="1"/>
          </p:nvPr>
        </p:nvSpPr>
        <p:spPr>
          <a:xfrm>
            <a:off x="5204109" y="1645920"/>
            <a:ext cx="6269434" cy="4470821"/>
          </a:xfrm>
        </p:spPr>
        <p:txBody>
          <a:bodyPr>
            <a:normAutofit/>
          </a:bodyPr>
          <a:lstStyle/>
          <a:p>
            <a:pPr marL="0" indent="0">
              <a:buNone/>
            </a:pPr>
            <a:endParaRPr lang="en-GB" dirty="0"/>
          </a:p>
          <a:p>
            <a:r>
              <a:rPr lang="en-GB" dirty="0"/>
              <a:t>Automatic legends, colours, etc.</a:t>
            </a:r>
          </a:p>
          <a:p>
            <a:r>
              <a:rPr lang="en-GB" dirty="0"/>
              <a:t>The default output is much nicer than base graphics.</a:t>
            </a:r>
          </a:p>
          <a:p>
            <a:r>
              <a:rPr lang="en-GB" dirty="0"/>
              <a:t>Easy superposition, faceting, etc.</a:t>
            </a:r>
          </a:p>
          <a:p>
            <a:r>
              <a:rPr lang="en-GB" dirty="0"/>
              <a:t>Store any ggplot2 object for modification or future recall. </a:t>
            </a:r>
          </a:p>
          <a:p>
            <a:r>
              <a:rPr lang="en-GB" dirty="0"/>
              <a:t>Lots of users (less bugs, much help on Stack Overflow).</a:t>
            </a:r>
          </a:p>
          <a:p>
            <a:r>
              <a:rPr lang="en-GB" dirty="0"/>
              <a:t>Lots of extensions.</a:t>
            </a:r>
          </a:p>
          <a:p>
            <a:r>
              <a:rPr lang="en-GB" dirty="0"/>
              <a:t>Nice saving option.</a:t>
            </a:r>
          </a:p>
          <a:p>
            <a:endParaRPr lang="en-US" dirty="0"/>
          </a:p>
        </p:txBody>
      </p:sp>
    </p:spTree>
    <p:extLst>
      <p:ext uri="{BB962C8B-B14F-4D97-AF65-F5344CB8AC3E}">
        <p14:creationId xmlns:p14="http://schemas.microsoft.com/office/powerpoint/2010/main" val="175883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1" name="Freeform: Shape 24">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59E91C5-70A9-C648-90F5-B577B3C0EB9A}"/>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Aesthetic mapping</a:t>
            </a:r>
          </a:p>
        </p:txBody>
      </p:sp>
      <p:sp>
        <p:nvSpPr>
          <p:cNvPr id="3" name="Content Placeholder 2">
            <a:extLst>
              <a:ext uri="{FF2B5EF4-FFF2-40B4-BE49-F238E27FC236}">
                <a16:creationId xmlns:a16="http://schemas.microsoft.com/office/drawing/2014/main" id="{3AF7E49C-9436-014F-A1CE-8DA8DE9F574C}"/>
              </a:ext>
            </a:extLst>
          </p:cNvPr>
          <p:cNvSpPr>
            <a:spLocks noGrp="1"/>
          </p:cNvSpPr>
          <p:nvPr>
            <p:ph idx="1"/>
          </p:nvPr>
        </p:nvSpPr>
        <p:spPr>
          <a:xfrm>
            <a:off x="5204109" y="1645920"/>
            <a:ext cx="6269434" cy="4470821"/>
          </a:xfrm>
        </p:spPr>
        <p:txBody>
          <a:bodyPr>
            <a:normAutofit/>
          </a:bodyPr>
          <a:lstStyle/>
          <a:p>
            <a:r>
              <a:rPr lang="en-US" dirty="0"/>
              <a:t>Aesthetic is a visual property of the objects in your plot.</a:t>
            </a:r>
          </a:p>
          <a:p>
            <a:r>
              <a:rPr lang="en-US" dirty="0"/>
              <a:t>It include things like the size, shape and </a:t>
            </a:r>
            <a:r>
              <a:rPr lang="en-US" dirty="0" err="1"/>
              <a:t>colour</a:t>
            </a:r>
            <a:r>
              <a:rPr lang="en-US" dirty="0"/>
              <a:t> of your points.</a:t>
            </a:r>
          </a:p>
          <a:p>
            <a:r>
              <a:rPr lang="en-US" dirty="0"/>
              <a:t>We can map the aesthetics in our plot to a variable in the dataset.</a:t>
            </a:r>
          </a:p>
          <a:p>
            <a:r>
              <a:rPr lang="en-US" dirty="0"/>
              <a:t>For example to map the </a:t>
            </a:r>
            <a:r>
              <a:rPr lang="en-US" dirty="0" err="1"/>
              <a:t>colour</a:t>
            </a:r>
            <a:r>
              <a:rPr lang="en-US" dirty="0"/>
              <a:t> of our points to the class variable.</a:t>
            </a:r>
          </a:p>
        </p:txBody>
      </p:sp>
    </p:spTree>
    <p:extLst>
      <p:ext uri="{BB962C8B-B14F-4D97-AF65-F5344CB8AC3E}">
        <p14:creationId xmlns:p14="http://schemas.microsoft.com/office/powerpoint/2010/main" val="677714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A7F4B-7169-414A-B2BD-9BF2ABA13292}"/>
              </a:ext>
            </a:extLst>
          </p:cNvPr>
          <p:cNvSpPr>
            <a:spLocks noGrp="1"/>
          </p:cNvSpPr>
          <p:nvPr>
            <p:ph type="title"/>
          </p:nvPr>
        </p:nvSpPr>
        <p:spPr>
          <a:xfrm>
            <a:off x="643855" y="1447799"/>
            <a:ext cx="3108626" cy="1444752"/>
          </a:xfrm>
        </p:spPr>
        <p:txBody>
          <a:bodyPr vert="horz" lIns="91440" tIns="45720" rIns="91440" bIns="45720" rtlCol="0" anchor="b">
            <a:normAutofit/>
          </a:bodyPr>
          <a:lstStyle/>
          <a:p>
            <a:r>
              <a:rPr lang="en-US" sz="3200" b="0" i="0" kern="1200" dirty="0">
                <a:solidFill>
                  <a:srgbClr val="EBEBEB"/>
                </a:solidFill>
                <a:latin typeface="+mj-lt"/>
                <a:ea typeface="+mj-ea"/>
                <a:cs typeface="+mj-cs"/>
              </a:rPr>
              <a:t>example</a:t>
            </a:r>
          </a:p>
        </p:txBody>
      </p:sp>
      <p:sp>
        <p:nvSpPr>
          <p:cNvPr id="37"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9" name="Freeform: Shape 38">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41" name="Rectangle 40">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ell phone&#10;&#10;Description automatically generated">
            <a:extLst>
              <a:ext uri="{FF2B5EF4-FFF2-40B4-BE49-F238E27FC236}">
                <a16:creationId xmlns:a16="http://schemas.microsoft.com/office/drawing/2014/main" id="{954EE2B5-57C2-F84A-83AE-3A1621E2DC5E}"/>
              </a:ext>
            </a:extLst>
          </p:cNvPr>
          <p:cNvPicPr>
            <a:picLocks noChangeAspect="1"/>
          </p:cNvPicPr>
          <p:nvPr/>
        </p:nvPicPr>
        <p:blipFill>
          <a:blip r:embed="rId3"/>
          <a:stretch>
            <a:fillRect/>
          </a:stretch>
        </p:blipFill>
        <p:spPr>
          <a:xfrm>
            <a:off x="5048451" y="1460254"/>
            <a:ext cx="6495847" cy="4547091"/>
          </a:xfrm>
          <a:prstGeom prst="rect">
            <a:avLst/>
          </a:prstGeom>
          <a:effectLst/>
        </p:spPr>
      </p:pic>
    </p:spTree>
    <p:extLst>
      <p:ext uri="{BB962C8B-B14F-4D97-AF65-F5344CB8AC3E}">
        <p14:creationId xmlns:p14="http://schemas.microsoft.com/office/powerpoint/2010/main" val="32358926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2" name="Freeform: Shape 35">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7">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CAEAC81-C50F-3E4E-9D36-DD7E7F46B84A}"/>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Specifying geometrics</a:t>
            </a:r>
          </a:p>
        </p:txBody>
      </p:sp>
      <p:sp>
        <p:nvSpPr>
          <p:cNvPr id="3" name="Content Placeholder 2">
            <a:extLst>
              <a:ext uri="{FF2B5EF4-FFF2-40B4-BE49-F238E27FC236}">
                <a16:creationId xmlns:a16="http://schemas.microsoft.com/office/drawing/2014/main" id="{AD4D5C00-6402-1D4B-A4BF-7C73BAAC39D2}"/>
              </a:ext>
            </a:extLst>
          </p:cNvPr>
          <p:cNvSpPr>
            <a:spLocks noGrp="1"/>
          </p:cNvSpPr>
          <p:nvPr>
            <p:ph idx="1"/>
          </p:nvPr>
        </p:nvSpPr>
        <p:spPr>
          <a:xfrm>
            <a:off x="5204109" y="1645920"/>
            <a:ext cx="6269434" cy="4470821"/>
          </a:xfrm>
        </p:spPr>
        <p:txBody>
          <a:bodyPr>
            <a:normAutofit/>
          </a:bodyPr>
          <a:lstStyle/>
          <a:p>
            <a:pPr>
              <a:lnSpc>
                <a:spcPct val="90000"/>
              </a:lnSpc>
            </a:pPr>
            <a:r>
              <a:rPr lang="en-US" dirty="0"/>
              <a:t>The obvious distinction between plots is the geometric objects that they include</a:t>
            </a:r>
            <a:endParaRPr lang="en-US"/>
          </a:p>
          <a:p>
            <a:pPr>
              <a:lnSpc>
                <a:spcPct val="90000"/>
              </a:lnSpc>
            </a:pPr>
            <a:r>
              <a:rPr lang="en-US" dirty="0"/>
              <a:t>ggplot2 use a number geom_functions</a:t>
            </a:r>
            <a:endParaRPr lang="en-US"/>
          </a:p>
          <a:p>
            <a:pPr>
              <a:lnSpc>
                <a:spcPct val="90000"/>
              </a:lnSpc>
            </a:pPr>
            <a:r>
              <a:rPr lang="en-US" dirty="0"/>
              <a:t>geom_point() for drawing individual points(e.g. scatterplot)</a:t>
            </a:r>
            <a:endParaRPr lang="en-US"/>
          </a:p>
          <a:p>
            <a:pPr>
              <a:lnSpc>
                <a:spcPct val="90000"/>
              </a:lnSpc>
            </a:pPr>
            <a:r>
              <a:rPr lang="en-US" dirty="0"/>
              <a:t>geom_line for line chart </a:t>
            </a:r>
            <a:endParaRPr lang="en-US"/>
          </a:p>
          <a:p>
            <a:pPr>
              <a:lnSpc>
                <a:spcPct val="90000"/>
              </a:lnSpc>
            </a:pPr>
            <a:r>
              <a:rPr lang="en-US" dirty="0"/>
              <a:t>geom_smooth() for drawing smooth lines(e.g. simple trends)</a:t>
            </a:r>
            <a:endParaRPr lang="en-US"/>
          </a:p>
          <a:p>
            <a:pPr>
              <a:lnSpc>
                <a:spcPct val="90000"/>
              </a:lnSpc>
            </a:pPr>
            <a:r>
              <a:rPr lang="en-US" dirty="0"/>
              <a:t>geom_col() for drawing columns (e.g. bar chart)</a:t>
            </a:r>
            <a:endParaRPr lang="en-US"/>
          </a:p>
          <a:p>
            <a:pPr>
              <a:lnSpc>
                <a:spcPct val="90000"/>
              </a:lnSpc>
            </a:pPr>
            <a:r>
              <a:rPr lang="en-US" dirty="0"/>
              <a:t>geom_polygon() for drawing arbitrary shapes(e.g. area in a coordinate plane)</a:t>
            </a:r>
            <a:endParaRPr lang="en-US"/>
          </a:p>
        </p:txBody>
      </p:sp>
    </p:spTree>
    <p:extLst>
      <p:ext uri="{BB962C8B-B14F-4D97-AF65-F5344CB8AC3E}">
        <p14:creationId xmlns:p14="http://schemas.microsoft.com/office/powerpoint/2010/main" val="3718306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1271</Words>
  <Application>Microsoft Macintosh PowerPoint</Application>
  <PresentationFormat>Widescreen</PresentationFormat>
  <Paragraphs>99</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Century Gothic</vt:lpstr>
      <vt:lpstr>Droid Serif</vt:lpstr>
      <vt:lpstr>Wingdings 3</vt:lpstr>
      <vt:lpstr>Yanone Kaffeesatz</vt:lpstr>
      <vt:lpstr>Ion</vt:lpstr>
      <vt:lpstr>Visualisation with ggplot2 </vt:lpstr>
      <vt:lpstr>http://ggplot2.tidyverse.org/ </vt:lpstr>
      <vt:lpstr>What does ggplot2 stand for? </vt:lpstr>
      <vt:lpstr>Example</vt:lpstr>
      <vt:lpstr>ggplot graphic system</vt:lpstr>
      <vt:lpstr>Why use ggplot2? </vt:lpstr>
      <vt:lpstr>Aesthetic mapping</vt:lpstr>
      <vt:lpstr>example</vt:lpstr>
      <vt:lpstr>Specifying geometrics</vt:lpstr>
      <vt:lpstr>Bar charts:  diamonds dataset in ggplot2</vt:lpstr>
      <vt:lpstr>Statistical transformation (stat)</vt:lpstr>
      <vt:lpstr>Using stat explicitly</vt:lpstr>
      <vt:lpstr>Positional adjustments</vt:lpstr>
      <vt:lpstr>Using another variable as fill</vt:lpstr>
      <vt:lpstr>PowerPoint Presentation</vt:lpstr>
      <vt:lpstr>Coordinate systems</vt:lpstr>
      <vt:lpstr>PowerPoint Presentation</vt:lpstr>
      <vt:lpstr>PowerPoint Presentation</vt:lpstr>
      <vt:lpstr>Facets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Visualisation with ggplot2 </dc:title>
  <dc:creator>Khan, Kamran</dc:creator>
  <cp:lastModifiedBy>Khan, Kamran</cp:lastModifiedBy>
  <cp:revision>10</cp:revision>
  <dcterms:created xsi:type="dcterms:W3CDTF">2020-08-10T10:32:25Z</dcterms:created>
  <dcterms:modified xsi:type="dcterms:W3CDTF">2020-08-10T17:17:12Z</dcterms:modified>
</cp:coreProperties>
</file>